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72" r:id="rId13"/>
    <p:sldId id="271" r:id="rId14"/>
    <p:sldId id="273" r:id="rId15"/>
    <p:sldId id="274" r:id="rId16"/>
    <p:sldId id="275" r:id="rId17"/>
    <p:sldId id="293" r:id="rId18"/>
    <p:sldId id="294" r:id="rId19"/>
    <p:sldId id="295" r:id="rId20"/>
    <p:sldId id="296" r:id="rId21"/>
    <p:sldId id="297" r:id="rId22"/>
    <p:sldId id="298" r:id="rId23"/>
    <p:sldId id="300" r:id="rId24"/>
    <p:sldId id="276" r:id="rId25"/>
    <p:sldId id="278" r:id="rId26"/>
    <p:sldId id="269" r:id="rId27"/>
    <p:sldId id="270" r:id="rId28"/>
    <p:sldId id="302" r:id="rId29"/>
    <p:sldId id="277" r:id="rId30"/>
    <p:sldId id="287" r:id="rId31"/>
    <p:sldId id="288" r:id="rId32"/>
    <p:sldId id="301" r:id="rId33"/>
    <p:sldId id="290" r:id="rId34"/>
    <p:sldId id="291" r:id="rId35"/>
    <p:sldId id="29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C7A69D-21E5-4CC3-A2EF-60EE9ABA5C88}" v="16" dt="2022-09-28T18:23:14.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1" d="100"/>
          <a:sy n="61" d="100"/>
        </p:scale>
        <p:origin x="72" y="10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n Thanh Phong" userId="fa233750-daee-4e4a-919e-a9c7919bda1f" providerId="ADAL" clId="{E9C7A69D-21E5-4CC3-A2EF-60EE9ABA5C88}"/>
    <pc:docChg chg="modSld">
      <pc:chgData name="Tran Thanh Phong" userId="fa233750-daee-4e4a-919e-a9c7919bda1f" providerId="ADAL" clId="{E9C7A69D-21E5-4CC3-A2EF-60EE9ABA5C88}" dt="2022-09-28T18:23:14.878" v="15" actId="20577"/>
      <pc:docMkLst>
        <pc:docMk/>
      </pc:docMkLst>
      <pc:sldChg chg="modSp">
        <pc:chgData name="Tran Thanh Phong" userId="fa233750-daee-4e4a-919e-a9c7919bda1f" providerId="ADAL" clId="{E9C7A69D-21E5-4CC3-A2EF-60EE9ABA5C88}" dt="2022-09-28T18:23:14.878" v="15" actId="20577"/>
        <pc:sldMkLst>
          <pc:docMk/>
          <pc:sldMk cId="228901938" sldId="268"/>
        </pc:sldMkLst>
        <pc:spChg chg="mod">
          <ac:chgData name="Tran Thanh Phong" userId="fa233750-daee-4e4a-919e-a9c7919bda1f" providerId="ADAL" clId="{E9C7A69D-21E5-4CC3-A2EF-60EE9ABA5C88}" dt="2022-09-28T18:23:14.878" v="15" actId="20577"/>
          <ac:spMkLst>
            <pc:docMk/>
            <pc:sldMk cId="228901938" sldId="268"/>
            <ac:spMk id="4" creationId="{00000000-0000-0000-0000-000000000000}"/>
          </ac:spMkLst>
        </pc:spChg>
      </pc:sldChg>
      <pc:sldChg chg="modSp">
        <pc:chgData name="Tran Thanh Phong" userId="fa233750-daee-4e4a-919e-a9c7919bda1f" providerId="ADAL" clId="{E9C7A69D-21E5-4CC3-A2EF-60EE9ABA5C88}" dt="2022-09-28T18:23:03.635" v="7" actId="20577"/>
        <pc:sldMkLst>
          <pc:docMk/>
          <pc:sldMk cId="4281834696" sldId="270"/>
        </pc:sldMkLst>
        <pc:spChg chg="mod">
          <ac:chgData name="Tran Thanh Phong" userId="fa233750-daee-4e4a-919e-a9c7919bda1f" providerId="ADAL" clId="{E9C7A69D-21E5-4CC3-A2EF-60EE9ABA5C88}" dt="2022-09-28T18:23:03.635" v="7" actId="20577"/>
          <ac:spMkLst>
            <pc:docMk/>
            <pc:sldMk cId="4281834696" sldId="270"/>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26" name="Picture 2" descr="https://kiemvuongchimong.vn/hinh-nen-slide-khoa-hoc/imager_17_5413_700.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6464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0C7891-3221-42F5-9E89-95F2BEDDE0BA}" type="datetimeFigureOut">
              <a:rPr lang="en-US" smtClean="0"/>
              <a:t>30/03/2023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BBEBC-AB4D-473F-BB45-3F8A82E024DC}" type="slidenum">
              <a:rPr lang="en-US" smtClean="0"/>
              <a:t>‹#›</a:t>
            </a:fld>
            <a:endParaRPr lang="en-US"/>
          </a:p>
        </p:txBody>
      </p:sp>
    </p:spTree>
    <p:extLst>
      <p:ext uri="{BB962C8B-B14F-4D97-AF65-F5344CB8AC3E}">
        <p14:creationId xmlns:p14="http://schemas.microsoft.com/office/powerpoint/2010/main" val="739628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0C7891-3221-42F5-9E89-95F2BEDDE0BA}" type="datetimeFigureOut">
              <a:rPr lang="en-US" smtClean="0"/>
              <a:t>30/03/2023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BBEBC-AB4D-473F-BB45-3F8A82E024DC}" type="slidenum">
              <a:rPr lang="en-US" smtClean="0"/>
              <a:t>‹#›</a:t>
            </a:fld>
            <a:endParaRPr lang="en-US"/>
          </a:p>
        </p:txBody>
      </p:sp>
    </p:spTree>
    <p:extLst>
      <p:ext uri="{BB962C8B-B14F-4D97-AF65-F5344CB8AC3E}">
        <p14:creationId xmlns:p14="http://schemas.microsoft.com/office/powerpoint/2010/main" val="413058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0C7891-3221-42F5-9E89-95F2BEDDE0BA}" type="datetimeFigureOut">
              <a:rPr lang="en-US" smtClean="0"/>
              <a:t>30/03/2023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BBEBC-AB4D-473F-BB45-3F8A82E024DC}" type="slidenum">
              <a:rPr lang="en-US" smtClean="0"/>
              <a:t>‹#›</a:t>
            </a:fld>
            <a:endParaRPr lang="en-US"/>
          </a:p>
        </p:txBody>
      </p:sp>
    </p:spTree>
    <p:extLst>
      <p:ext uri="{BB962C8B-B14F-4D97-AF65-F5344CB8AC3E}">
        <p14:creationId xmlns:p14="http://schemas.microsoft.com/office/powerpoint/2010/main" val="191318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0C7891-3221-42F5-9E89-95F2BEDDE0BA}" type="datetimeFigureOut">
              <a:rPr lang="en-US" smtClean="0"/>
              <a:t>30/03/2023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BBEBC-AB4D-473F-BB45-3F8A82E024DC}" type="slidenum">
              <a:rPr lang="en-US" smtClean="0"/>
              <a:t>‹#›</a:t>
            </a:fld>
            <a:endParaRPr lang="en-US"/>
          </a:p>
        </p:txBody>
      </p:sp>
    </p:spTree>
    <p:extLst>
      <p:ext uri="{BB962C8B-B14F-4D97-AF65-F5344CB8AC3E}">
        <p14:creationId xmlns:p14="http://schemas.microsoft.com/office/powerpoint/2010/main" val="1992044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0C7891-3221-42F5-9E89-95F2BEDDE0BA}" type="datetimeFigureOut">
              <a:rPr lang="en-US" smtClean="0"/>
              <a:t>30/03/2023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BBEBC-AB4D-473F-BB45-3F8A82E024DC}" type="slidenum">
              <a:rPr lang="en-US" smtClean="0"/>
              <a:t>‹#›</a:t>
            </a:fld>
            <a:endParaRPr lang="en-US"/>
          </a:p>
        </p:txBody>
      </p:sp>
    </p:spTree>
    <p:extLst>
      <p:ext uri="{BB962C8B-B14F-4D97-AF65-F5344CB8AC3E}">
        <p14:creationId xmlns:p14="http://schemas.microsoft.com/office/powerpoint/2010/main" val="2539037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0C7891-3221-42F5-9E89-95F2BEDDE0BA}" type="datetimeFigureOut">
              <a:rPr lang="en-US" smtClean="0"/>
              <a:t>30/03/2023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7BBEBC-AB4D-473F-BB45-3F8A82E024DC}" type="slidenum">
              <a:rPr lang="en-US" smtClean="0"/>
              <a:t>‹#›</a:t>
            </a:fld>
            <a:endParaRPr lang="en-US"/>
          </a:p>
        </p:txBody>
      </p:sp>
    </p:spTree>
    <p:extLst>
      <p:ext uri="{BB962C8B-B14F-4D97-AF65-F5344CB8AC3E}">
        <p14:creationId xmlns:p14="http://schemas.microsoft.com/office/powerpoint/2010/main" val="1341017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0C7891-3221-42F5-9E89-95F2BEDDE0BA}" type="datetimeFigureOut">
              <a:rPr lang="en-US" smtClean="0"/>
              <a:t>30/03/2023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7BBEBC-AB4D-473F-BB45-3F8A82E024DC}" type="slidenum">
              <a:rPr lang="en-US" smtClean="0"/>
              <a:t>‹#›</a:t>
            </a:fld>
            <a:endParaRPr lang="en-US"/>
          </a:p>
        </p:txBody>
      </p:sp>
    </p:spTree>
    <p:extLst>
      <p:ext uri="{BB962C8B-B14F-4D97-AF65-F5344CB8AC3E}">
        <p14:creationId xmlns:p14="http://schemas.microsoft.com/office/powerpoint/2010/main" val="3086358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C7891-3221-42F5-9E89-95F2BEDDE0BA}" type="datetimeFigureOut">
              <a:rPr lang="en-US" smtClean="0"/>
              <a:t>30/03/2023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7BBEBC-AB4D-473F-BB45-3F8A82E024DC}" type="slidenum">
              <a:rPr lang="en-US" smtClean="0"/>
              <a:t>‹#›</a:t>
            </a:fld>
            <a:endParaRPr lang="en-US"/>
          </a:p>
        </p:txBody>
      </p:sp>
    </p:spTree>
    <p:extLst>
      <p:ext uri="{BB962C8B-B14F-4D97-AF65-F5344CB8AC3E}">
        <p14:creationId xmlns:p14="http://schemas.microsoft.com/office/powerpoint/2010/main" val="3652038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0C7891-3221-42F5-9E89-95F2BEDDE0BA}" type="datetimeFigureOut">
              <a:rPr lang="en-US" smtClean="0"/>
              <a:t>30/03/2023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BBEBC-AB4D-473F-BB45-3F8A82E024DC}" type="slidenum">
              <a:rPr lang="en-US" smtClean="0"/>
              <a:t>‹#›</a:t>
            </a:fld>
            <a:endParaRPr lang="en-US"/>
          </a:p>
        </p:txBody>
      </p:sp>
    </p:spTree>
    <p:extLst>
      <p:ext uri="{BB962C8B-B14F-4D97-AF65-F5344CB8AC3E}">
        <p14:creationId xmlns:p14="http://schemas.microsoft.com/office/powerpoint/2010/main" val="3624013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0C7891-3221-42F5-9E89-95F2BEDDE0BA}" type="datetimeFigureOut">
              <a:rPr lang="en-US" smtClean="0"/>
              <a:t>30/03/2023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BBEBC-AB4D-473F-BB45-3F8A82E024DC}" type="slidenum">
              <a:rPr lang="en-US" smtClean="0"/>
              <a:t>‹#›</a:t>
            </a:fld>
            <a:endParaRPr lang="en-US"/>
          </a:p>
        </p:txBody>
      </p:sp>
    </p:spTree>
    <p:extLst>
      <p:ext uri="{BB962C8B-B14F-4D97-AF65-F5344CB8AC3E}">
        <p14:creationId xmlns:p14="http://schemas.microsoft.com/office/powerpoint/2010/main" val="1202733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43000" b="-4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0C7891-3221-42F5-9E89-95F2BEDDE0BA}" type="datetimeFigureOut">
              <a:rPr lang="en-US" smtClean="0"/>
              <a:t>30/03/2023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BBEBC-AB4D-473F-BB45-3F8A82E024DC}" type="slidenum">
              <a:rPr lang="en-US" smtClean="0"/>
              <a:t>‹#›</a:t>
            </a:fld>
            <a:endParaRPr lang="en-US"/>
          </a:p>
        </p:txBody>
      </p:sp>
    </p:spTree>
    <p:extLst>
      <p:ext uri="{BB962C8B-B14F-4D97-AF65-F5344CB8AC3E}">
        <p14:creationId xmlns:p14="http://schemas.microsoft.com/office/powerpoint/2010/main" val="8345174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75" y="2230590"/>
            <a:ext cx="12192000" cy="1446550"/>
          </a:xfrm>
          <a:prstGeom prst="rect">
            <a:avLst/>
          </a:prstGeom>
          <a:noFill/>
        </p:spPr>
        <p:txBody>
          <a:bodyPr wrap="square" rtlCol="0">
            <a:spAutoFit/>
          </a:bodyPr>
          <a:lstStyle/>
          <a:p>
            <a:pPr algn="ctr"/>
            <a:r>
              <a:rPr lang="en-US" sz="4400" b="1" dirty="0" smtClean="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CÔNG TÁC QUẢN </a:t>
            </a:r>
            <a:r>
              <a:rPr lang="en-US" sz="44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LÝ </a:t>
            </a:r>
            <a:endParaRPr lang="en-US" sz="4400" b="1" dirty="0" smtClean="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4400" b="1" dirty="0" smtClean="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VĂN </a:t>
            </a:r>
            <a:r>
              <a:rPr lang="en-US" sz="44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BẰNG, CHỨNG CHỈ</a:t>
            </a:r>
          </a:p>
        </p:txBody>
      </p:sp>
    </p:spTree>
    <p:extLst>
      <p:ext uri="{BB962C8B-B14F-4D97-AF65-F5344CB8AC3E}">
        <p14:creationId xmlns:p14="http://schemas.microsoft.com/office/powerpoint/2010/main" val="1718160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487" y="716731"/>
            <a:ext cx="11952513" cy="1077218"/>
          </a:xfrm>
          <a:prstGeom prst="rect">
            <a:avLst/>
          </a:prstGeom>
          <a:noFill/>
        </p:spPr>
        <p:txBody>
          <a:bodyPr wrap="square" rtlCol="0">
            <a:spAutoFit/>
          </a:bodyPr>
          <a:lstStyle/>
          <a:p>
            <a:pPr marL="914400" lvl="1" indent="-457200">
              <a:buFont typeface="Wingdings" panose="05000000000000000000" pitchFamily="2" charset="2"/>
              <a:buChar char="Ø"/>
            </a:pPr>
            <a:r>
              <a:rPr lang="en-US" sz="3200" b="1">
                <a:solidFill>
                  <a:srgbClr val="0000FF"/>
                </a:solidFill>
                <a:latin typeface="Arial" panose="020B0604020202020204" pitchFamily="34" charset="0"/>
                <a:cs typeface="Arial" panose="020B0604020202020204" pitchFamily="34" charset="0"/>
              </a:rPr>
              <a:t>Đối với Phòng Giáo dục và Đào tạo:</a:t>
            </a:r>
            <a:endParaRPr lang="en-US" sz="3200">
              <a:solidFill>
                <a:srgbClr val="0000FF"/>
              </a:solidFill>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Ø"/>
            </a:pPr>
            <a:endParaRPr lang="en-US" sz="3200" b="1">
              <a:solidFill>
                <a:srgbClr val="0000FF"/>
              </a:solidFill>
              <a:latin typeface="Arial" panose="020B0604020202020204" pitchFamily="34" charset="0"/>
              <a:cs typeface="Arial" panose="020B0604020202020204" pitchFamily="34" charset="0"/>
            </a:endParaRPr>
          </a:p>
        </p:txBody>
      </p:sp>
      <p:sp>
        <p:nvSpPr>
          <p:cNvPr id="4" name="Rectangle 3"/>
          <p:cNvSpPr/>
          <p:nvPr/>
        </p:nvSpPr>
        <p:spPr>
          <a:xfrm>
            <a:off x="718457" y="1384695"/>
            <a:ext cx="11081657" cy="4185761"/>
          </a:xfrm>
          <a:prstGeom prst="rect">
            <a:avLst/>
          </a:prstGeom>
        </p:spPr>
        <p:txBody>
          <a:bodyPr wrap="square">
            <a:spAutoFit/>
          </a:bodyPr>
          <a:lstStyle/>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Đối với phôi văn bằng bị hư hỏng, viết sai, chất lượng không bảo đảm, chưa sử dụng do thay đổi mẫu phôi thì </a:t>
            </a:r>
            <a:r>
              <a:rPr lang="en-US" sz="3200" b="1">
                <a:solidFill>
                  <a:srgbClr val="0000FF"/>
                </a:solidFill>
                <a:latin typeface="Times New Roman" panose="02020603050405020304" pitchFamily="18" charset="0"/>
                <a:cs typeface="Times New Roman" panose="02020603050405020304" pitchFamily="18" charset="0"/>
              </a:rPr>
              <a:t>Trưởng phòng Giáo dục và Đào tạo phải ra quyết định thành lập hội đồng xử lý</a:t>
            </a:r>
            <a:r>
              <a:rPr lang="en-US" sz="3200">
                <a:solidFill>
                  <a:srgbClr val="0000FF"/>
                </a:solidFill>
                <a:latin typeface="Times New Roman" panose="02020603050405020304" pitchFamily="18" charset="0"/>
                <a:cs typeface="Times New Roman" panose="02020603050405020304" pitchFamily="18" charset="0"/>
              </a:rPr>
              <a:t>. Hội đồng xử lý họp, xem xét và </a:t>
            </a:r>
            <a:r>
              <a:rPr lang="en-US" sz="3200" b="1">
                <a:solidFill>
                  <a:srgbClr val="0000FF"/>
                </a:solidFill>
                <a:latin typeface="Times New Roman" panose="02020603050405020304" pitchFamily="18" charset="0"/>
                <a:cs typeface="Times New Roman" panose="02020603050405020304" pitchFamily="18" charset="0"/>
              </a:rPr>
              <a:t>lập biên bản hủy bỏ ghi rõ số lượng, số hiệu, lý do hủy bỏ, tình trạng phôi văn bằng trước khi bị hủy bỏ và cách thức hủy bỏ</a:t>
            </a:r>
            <a:r>
              <a:rPr lang="en-US" sz="3200">
                <a:solidFill>
                  <a:srgbClr val="0000FF"/>
                </a:solidFill>
                <a:latin typeface="Times New Roman" panose="02020603050405020304" pitchFamily="18" charset="0"/>
                <a:cs typeface="Times New Roman" panose="02020603050405020304" pitchFamily="18" charset="0"/>
              </a:rPr>
              <a:t>.</a:t>
            </a:r>
          </a:p>
          <a:p>
            <a:pPr indent="457200" algn="just">
              <a:spcBef>
                <a:spcPts val="1200"/>
              </a:spcBef>
            </a:pPr>
            <a:r>
              <a:rPr lang="en-US" sz="3200">
                <a:solidFill>
                  <a:srgbClr val="0000FF"/>
                </a:solidFill>
                <a:latin typeface="Times New Roman" panose="02020603050405020304" pitchFamily="18" charset="0"/>
                <a:cs typeface="Times New Roman" panose="02020603050405020304" pitchFamily="18" charset="0"/>
              </a:rPr>
              <a:t>Biên bản hủy bỏ phải được lưu trữ vào hồ sơ để theo dõi, quản lý.</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QUẢN LÝ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86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anim calcmode="lin" valueType="num">
                                      <p:cBhvr>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487" y="716731"/>
            <a:ext cx="11952513" cy="1077218"/>
          </a:xfrm>
          <a:prstGeom prst="rect">
            <a:avLst/>
          </a:prstGeom>
          <a:noFill/>
        </p:spPr>
        <p:txBody>
          <a:bodyPr wrap="square" rtlCol="0">
            <a:spAutoFit/>
          </a:bodyPr>
          <a:lstStyle/>
          <a:p>
            <a:pPr marL="914400" lvl="1" indent="-457200">
              <a:buFont typeface="Wingdings" panose="05000000000000000000" pitchFamily="2" charset="2"/>
              <a:buChar char="Ø"/>
            </a:pPr>
            <a:r>
              <a:rPr lang="en-US" sz="3200" b="1">
                <a:solidFill>
                  <a:srgbClr val="0000FF"/>
                </a:solidFill>
                <a:latin typeface="Arial" panose="020B0604020202020204" pitchFamily="34" charset="0"/>
                <a:cs typeface="Arial" panose="020B0604020202020204" pitchFamily="34" charset="0"/>
              </a:rPr>
              <a:t>Đối với Phòng Giáo dục và Đào tạo:</a:t>
            </a:r>
            <a:endParaRPr lang="en-US" sz="3200">
              <a:solidFill>
                <a:srgbClr val="0000FF"/>
              </a:solidFill>
              <a:latin typeface="Arial" panose="020B0604020202020204" pitchFamily="34" charset="0"/>
              <a:cs typeface="Arial" panose="020B0604020202020204" pitchFamily="34" charset="0"/>
            </a:endParaRPr>
          </a:p>
          <a:p>
            <a:pPr marL="914400" lvl="1" indent="-457200">
              <a:buFont typeface="Wingdings" panose="05000000000000000000" pitchFamily="2" charset="2"/>
              <a:buChar char="Ø"/>
            </a:pPr>
            <a:endParaRPr lang="en-US" sz="3200" b="1">
              <a:solidFill>
                <a:srgbClr val="0000FF"/>
              </a:solidFill>
              <a:latin typeface="Arial" panose="020B0604020202020204" pitchFamily="34" charset="0"/>
              <a:cs typeface="Arial" panose="020B0604020202020204" pitchFamily="34" charset="0"/>
            </a:endParaRPr>
          </a:p>
        </p:txBody>
      </p:sp>
      <p:sp>
        <p:nvSpPr>
          <p:cNvPr id="4" name="Rectangle 3"/>
          <p:cNvSpPr/>
          <p:nvPr/>
        </p:nvSpPr>
        <p:spPr>
          <a:xfrm>
            <a:off x="718457" y="1384695"/>
            <a:ext cx="11081657" cy="5170646"/>
          </a:xfrm>
          <a:prstGeom prst="rect">
            <a:avLst/>
          </a:prstGeom>
        </p:spPr>
        <p:txBody>
          <a:bodyPr wrap="square">
            <a:spAutoFit/>
          </a:bodyPr>
          <a:lstStyle/>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a:t>
            </a:r>
            <a:r>
              <a:rPr lang="en-US" sz="3200" b="1">
                <a:solidFill>
                  <a:srgbClr val="0000FF"/>
                </a:solidFill>
                <a:latin typeface="Times New Roman" panose="02020603050405020304" pitchFamily="18" charset="0"/>
                <a:cs typeface="Times New Roman" panose="02020603050405020304" pitchFamily="18" charset="0"/>
              </a:rPr>
              <a:t>Trường hợp phôi văn bằng bị mất</a:t>
            </a:r>
            <a:r>
              <a:rPr lang="en-US" sz="3200">
                <a:solidFill>
                  <a:srgbClr val="0000FF"/>
                </a:solidFill>
                <a:latin typeface="Times New Roman" panose="02020603050405020304" pitchFamily="18" charset="0"/>
                <a:cs typeface="Times New Roman" panose="02020603050405020304" pitchFamily="18" charset="0"/>
              </a:rPr>
              <a:t>, Trưởng phòng Giáo dục và Đào tạo có trách nhiệm lập biên bản và thông báo ngay với cơ quan công an nơi gần nhất, báo cáo cơ quan quản lý trực tiếp và </a:t>
            </a:r>
            <a:r>
              <a:rPr lang="en-US" sz="3200" b="1" u="sng">
                <a:solidFill>
                  <a:srgbClr val="0000FF"/>
                </a:solidFill>
                <a:latin typeface="Times New Roman" panose="02020603050405020304" pitchFamily="18" charset="0"/>
                <a:cs typeface="Times New Roman" panose="02020603050405020304" pitchFamily="18" charset="0"/>
              </a:rPr>
              <a:t>báo cáo Bộ Giáo dục và Đào tạo</a:t>
            </a:r>
            <a:r>
              <a:rPr lang="en-US" sz="3200">
                <a:solidFill>
                  <a:srgbClr val="0000FF"/>
                </a:solidFill>
                <a:latin typeface="Times New Roman" panose="02020603050405020304" pitchFamily="18" charset="0"/>
                <a:cs typeface="Times New Roman" panose="02020603050405020304" pitchFamily="18" charset="0"/>
              </a:rPr>
              <a:t>.</a:t>
            </a:r>
          </a:p>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a:t>
            </a:r>
            <a:r>
              <a:rPr lang="en-US" sz="3200" b="1">
                <a:solidFill>
                  <a:srgbClr val="0000FF"/>
                </a:solidFill>
                <a:latin typeface="Times New Roman" panose="02020603050405020304" pitchFamily="18" charset="0"/>
                <a:cs typeface="Times New Roman" panose="02020603050405020304" pitchFamily="18" charset="0"/>
              </a:rPr>
              <a:t>Trường hợp văn bằng đã được Trưởng phòng Giáo dục và Đào tạo ký, đóng dấu</a:t>
            </a:r>
            <a:r>
              <a:rPr lang="en-US" sz="3200">
                <a:solidFill>
                  <a:srgbClr val="0000FF"/>
                </a:solidFill>
                <a:latin typeface="Times New Roman" panose="02020603050405020304" pitchFamily="18" charset="0"/>
                <a:cs typeface="Times New Roman" panose="02020603050405020304" pitchFamily="18" charset="0"/>
              </a:rPr>
              <a:t> nhưng bị mất trước khi cấp cho người được cấp văn bằng cơ quan hoặc </a:t>
            </a:r>
            <a:r>
              <a:rPr lang="en-US" sz="3200" b="1">
                <a:solidFill>
                  <a:srgbClr val="0000FF"/>
                </a:solidFill>
                <a:latin typeface="Times New Roman" panose="02020603050405020304" pitchFamily="18" charset="0"/>
                <a:cs typeface="Times New Roman" panose="02020603050405020304" pitchFamily="18" charset="0"/>
              </a:rPr>
              <a:t>cơ sở giáo dục để xảy ra mất</a:t>
            </a:r>
            <a:r>
              <a:rPr lang="en-US" sz="3200">
                <a:solidFill>
                  <a:srgbClr val="0000FF"/>
                </a:solidFill>
                <a:latin typeface="Times New Roman" panose="02020603050405020304" pitchFamily="18" charset="0"/>
                <a:cs typeface="Times New Roman" panose="02020603050405020304" pitchFamily="18" charset="0"/>
              </a:rPr>
              <a:t> văn bằng, chứng chỉ phải lập biên bản, thông báo ngay với cơ quan công an địa phương nơi cơ quan hoặc cơ sở giáo dục đóng trụ sở chính, báo cáo cơ quan quản lý trực tiếp và </a:t>
            </a:r>
            <a:r>
              <a:rPr lang="en-US" sz="3200" b="1" u="sng">
                <a:solidFill>
                  <a:srgbClr val="0000FF"/>
                </a:solidFill>
                <a:latin typeface="Times New Roman" panose="02020603050405020304" pitchFamily="18" charset="0"/>
                <a:cs typeface="Times New Roman" panose="02020603050405020304" pitchFamily="18" charset="0"/>
              </a:rPr>
              <a:t>báo cáo Bộ GD-ĐT</a:t>
            </a:r>
            <a:r>
              <a:rPr lang="en-US" sz="3200">
                <a:solidFill>
                  <a:srgbClr val="0000FF"/>
                </a:solidFill>
                <a:latin typeface="Times New Roman" panose="02020603050405020304" pitchFamily="18" charset="0"/>
                <a:cs typeface="Times New Roman" panose="02020603050405020304" pitchFamily="18" charset="0"/>
              </a:rPr>
              <a:t>.</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QUẢN LÝ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4285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QUẢN LÝ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2776536" y="747132"/>
            <a:ext cx="6638925" cy="6110868"/>
          </a:xfrm>
          <a:prstGeom prst="rect">
            <a:avLst/>
          </a:prstGeom>
        </p:spPr>
      </p:pic>
    </p:spTree>
    <p:extLst>
      <p:ext uri="{BB962C8B-B14F-4D97-AF65-F5344CB8AC3E}">
        <p14:creationId xmlns:p14="http://schemas.microsoft.com/office/powerpoint/2010/main" val="3291970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487" y="716731"/>
            <a:ext cx="11952513" cy="584775"/>
          </a:xfrm>
          <a:prstGeom prst="rect">
            <a:avLst/>
          </a:prstGeom>
          <a:noFill/>
        </p:spPr>
        <p:txBody>
          <a:bodyPr wrap="square" rtlCol="0">
            <a:spAutoFit/>
          </a:bodyPr>
          <a:lstStyle/>
          <a:p>
            <a:pPr marL="914400" lvl="1" indent="-457200">
              <a:buFont typeface="Wingdings" panose="05000000000000000000" pitchFamily="2" charset="2"/>
              <a:buChar char="Ø"/>
            </a:pPr>
            <a:r>
              <a:rPr lang="en-US" sz="3200" b="1">
                <a:solidFill>
                  <a:srgbClr val="0000FF"/>
                </a:solidFill>
                <a:latin typeface="Arial" panose="020B0604020202020204" pitchFamily="34" charset="0"/>
                <a:cs typeface="Arial" panose="020B0604020202020204" pitchFamily="34" charset="0"/>
              </a:rPr>
              <a:t>Đối với Phòng Giáo dục và Đào tạo:</a:t>
            </a:r>
          </a:p>
        </p:txBody>
      </p:sp>
      <p:sp>
        <p:nvSpPr>
          <p:cNvPr id="4" name="Rectangle 3"/>
          <p:cNvSpPr/>
          <p:nvPr/>
        </p:nvSpPr>
        <p:spPr>
          <a:xfrm>
            <a:off x="718457" y="1384695"/>
            <a:ext cx="11081657" cy="3693319"/>
          </a:xfrm>
          <a:prstGeom prst="rect">
            <a:avLst/>
          </a:prstGeom>
        </p:spPr>
        <p:txBody>
          <a:bodyPr wrap="square">
            <a:spAutoFit/>
          </a:bodyPr>
          <a:lstStyle/>
          <a:p>
            <a:pPr algn="just">
              <a:spcBef>
                <a:spcPts val="1200"/>
              </a:spcBef>
            </a:pPr>
            <a:r>
              <a:rPr lang="en-US" sz="3200"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Phòng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Giáo</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dục</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và</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Đào</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tạo</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chịu</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trách</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nhiệm</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quản</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lý</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bảo</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quản</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hoàn</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thiện</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bằng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tốt</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nghiệp</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trung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học</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cơ</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giao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đã</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hoàn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thiện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cơ</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sơ</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giáo</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dục</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có</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trung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sở</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để</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người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a:t>
            </a:r>
          </a:p>
          <a:p>
            <a:pPr algn="just">
              <a:spcBef>
                <a:spcPts val="1200"/>
              </a:spcBef>
            </a:pPr>
            <a:r>
              <a:rPr lang="en-US" sz="3200"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Lập</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Sổ</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gốc</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cấp</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văn</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bằng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theo</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đúng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quy</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định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khoản</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a:solidFill>
                  <a:srgbClr val="0000FF"/>
                </a:solidFill>
                <a:latin typeface="Times New Roman" panose="02020603050405020304" pitchFamily="18" charset="0"/>
                <a:cs typeface="Times New Roman" panose="02020603050405020304" pitchFamily="18" charset="0"/>
              </a:rPr>
              <a:t>1, </a:t>
            </a:r>
            <a:r>
              <a:rPr lang="en-US" sz="3200" dirty="0" err="1">
                <a:solidFill>
                  <a:srgbClr val="0000FF"/>
                </a:solidFill>
                <a:latin typeface="Times New Roman" panose="02020603050405020304" pitchFamily="18" charset="0"/>
                <a:cs typeface="Times New Roman" panose="02020603050405020304" pitchFamily="18" charset="0"/>
              </a:rPr>
              <a:t>Điều</a:t>
            </a:r>
            <a:r>
              <a:rPr lang="en-US" sz="3200" dirty="0">
                <a:solidFill>
                  <a:srgbClr val="0000FF"/>
                </a:solidFill>
                <a:latin typeface="Times New Roman" panose="02020603050405020304" pitchFamily="18" charset="0"/>
                <a:cs typeface="Times New Roman" panose="02020603050405020304" pitchFamily="18" charset="0"/>
              </a:rPr>
              <a:t> 19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Thông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tư</a:t>
            </a:r>
            <a:r>
              <a:rPr lang="en-US" sz="3200" dirty="0">
                <a:solidFill>
                  <a:srgbClr val="0000FF"/>
                </a:solidFill>
                <a:latin typeface="Times New Roman" panose="02020603050405020304" pitchFamily="18" charset="0"/>
                <a:cs typeface="Times New Roman" panose="02020603050405020304" pitchFamily="18" charset="0"/>
              </a:rPr>
              <a:t> 21 </a:t>
            </a:r>
            <a:r>
              <a:rPr lang="en-US" sz="3200" i="1" dirty="0">
                <a:solidFill>
                  <a:srgbClr val="0000FF"/>
                </a:solidFill>
                <a:latin typeface="Times New Roman" panose="02020603050405020304" pitchFamily="18" charset="0"/>
                <a:cs typeface="Times New Roman" panose="02020603050405020304" pitchFamily="18" charset="0"/>
              </a:rPr>
              <a:t>(</a:t>
            </a:r>
            <a:r>
              <a:rPr lang="en-US" sz="3200" i="1" dirty="0" err="1">
                <a:solidFill>
                  <a:srgbClr val="0000FF"/>
                </a:solidFill>
                <a:latin typeface="Times New Roman" panose="02020603050405020304" pitchFamily="18" charset="0"/>
                <a:cs typeface="Times New Roman" panose="02020603050405020304" pitchFamily="18" charset="0"/>
              </a:rPr>
              <a:t>mẫu</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Sổ</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gốc</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được</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quy</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định</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tại</a:t>
            </a:r>
            <a:r>
              <a:rPr lang="en-US" sz="3200" i="1" dirty="0">
                <a:solidFill>
                  <a:srgbClr val="0000FF"/>
                </a:solidFill>
                <a:latin typeface="Times New Roman" panose="02020603050405020304" pitchFamily="18" charset="0"/>
                <a:cs typeface="Times New Roman" panose="02020603050405020304" pitchFamily="18" charset="0"/>
              </a:rPr>
              <a:t> </a:t>
            </a:r>
            <a:r>
              <a:rPr lang="en-US" sz="3200" b="1" i="1" dirty="0" err="1">
                <a:solidFill>
                  <a:srgbClr val="0000FF"/>
                </a:solidFill>
                <a:latin typeface="Times New Roman" panose="02020603050405020304" pitchFamily="18" charset="0"/>
                <a:cs typeface="Times New Roman" panose="02020603050405020304" pitchFamily="18" charset="0"/>
              </a:rPr>
              <a:t>Phụ</a:t>
            </a:r>
            <a:r>
              <a:rPr lang="en-US" sz="3200" b="1" i="1" dirty="0">
                <a:solidFill>
                  <a:srgbClr val="0000FF"/>
                </a:solidFill>
                <a:latin typeface="Times New Roman" panose="02020603050405020304" pitchFamily="18" charset="0"/>
                <a:cs typeface="Times New Roman" panose="02020603050405020304" pitchFamily="18" charset="0"/>
              </a:rPr>
              <a:t> </a:t>
            </a:r>
            <a:r>
              <a:rPr lang="en-US" sz="3200" b="1" i="1" dirty="0" err="1">
                <a:solidFill>
                  <a:srgbClr val="0000FF"/>
                </a:solidFill>
                <a:latin typeface="Times New Roman" panose="02020603050405020304" pitchFamily="18" charset="0"/>
                <a:cs typeface="Times New Roman" panose="02020603050405020304" pitchFamily="18" charset="0"/>
              </a:rPr>
              <a:t>lục</a:t>
            </a:r>
            <a:r>
              <a:rPr lang="en-US" sz="3200" b="1" i="1" dirty="0">
                <a:solidFill>
                  <a:srgbClr val="0000FF"/>
                </a:solidFill>
                <a:latin typeface="Times New Roman" panose="02020603050405020304" pitchFamily="18" charset="0"/>
                <a:cs typeface="Times New Roman" panose="02020603050405020304" pitchFamily="18" charset="0"/>
              </a:rPr>
              <a:t> </a:t>
            </a:r>
            <a:r>
              <a:rPr lang="en-US" sz="3200" b="1" i="1" dirty="0" smtClean="0">
                <a:solidFill>
                  <a:srgbClr val="0000FF"/>
                </a:solidFill>
                <a:latin typeface="Times New Roman" panose="02020603050405020304" pitchFamily="18" charset="0"/>
                <a:cs typeface="Times New Roman" panose="02020603050405020304" pitchFamily="18" charset="0"/>
              </a:rPr>
              <a:t>I</a:t>
            </a:r>
            <a:r>
              <a:rPr lang="en-US" sz="3200" i="1" dirty="0" smtClean="0">
                <a:solidFill>
                  <a:srgbClr val="0000FF"/>
                </a:solidFill>
                <a:latin typeface="Times New Roman" panose="02020603050405020304" pitchFamily="18" charset="0"/>
                <a:cs typeface="Times New Roman" panose="02020603050405020304" pitchFamily="18" charset="0"/>
              </a:rPr>
              <a:t>)</a:t>
            </a:r>
            <a:r>
              <a:rPr lang="en-US" sz="3200" dirty="0" smtClean="0">
                <a:solidFill>
                  <a:srgbClr val="0000FF"/>
                </a:solidFill>
                <a:latin typeface="Times New Roman" panose="02020603050405020304" pitchFamily="18" charset="0"/>
                <a:cs typeface="Times New Roman" panose="02020603050405020304" pitchFamily="18" charset="0"/>
              </a:rPr>
              <a:t>.</a:t>
            </a:r>
            <a:endParaRPr lang="en-US" sz="3200" dirty="0">
              <a:solidFill>
                <a:srgbClr val="0000FF"/>
              </a:solidFill>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PHÁT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662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anim calcmode="lin" valueType="num">
                                      <p:cBhvr>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500"/>
                                        <p:tgtEl>
                                          <p:spTgt spid="4">
                                            <p:txEl>
                                              <p:pRg st="1" end="1"/>
                                            </p:txEl>
                                          </p:spTgt>
                                        </p:tgtEl>
                                      </p:cBhvr>
                                    </p:animEffect>
                                    <p:anim calcmode="lin" valueType="num">
                                      <p:cBhvr>
                                        <p:cTn id="20"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PHÁT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0" y="758283"/>
            <a:ext cx="12191999" cy="6099717"/>
          </a:xfrm>
          <a:prstGeom prst="rect">
            <a:avLst/>
          </a:prstGeom>
        </p:spPr>
      </p:pic>
    </p:spTree>
    <p:extLst>
      <p:ext uri="{BB962C8B-B14F-4D97-AF65-F5344CB8AC3E}">
        <p14:creationId xmlns:p14="http://schemas.microsoft.com/office/powerpoint/2010/main" val="364677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PHÁT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 y="743298"/>
            <a:ext cx="12191999" cy="6114702"/>
          </a:xfrm>
          <a:prstGeom prst="rect">
            <a:avLst/>
          </a:prstGeom>
        </p:spPr>
      </p:pic>
    </p:spTree>
    <p:extLst>
      <p:ext uri="{BB962C8B-B14F-4D97-AF65-F5344CB8AC3E}">
        <p14:creationId xmlns:p14="http://schemas.microsoft.com/office/powerpoint/2010/main" val="3743709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487" y="716731"/>
            <a:ext cx="11952513" cy="584775"/>
          </a:xfrm>
          <a:prstGeom prst="rect">
            <a:avLst/>
          </a:prstGeom>
          <a:noFill/>
        </p:spPr>
        <p:txBody>
          <a:bodyPr wrap="square" rtlCol="0">
            <a:spAutoFit/>
          </a:bodyPr>
          <a:lstStyle/>
          <a:p>
            <a:pPr marL="914400" lvl="1" indent="-457200">
              <a:buFont typeface="Wingdings" panose="05000000000000000000" pitchFamily="2" charset="2"/>
              <a:buChar char="Ø"/>
            </a:pPr>
            <a:r>
              <a:rPr lang="en-US" sz="3200" b="1">
                <a:solidFill>
                  <a:srgbClr val="0000FF"/>
                </a:solidFill>
                <a:latin typeface="Arial" panose="020B0604020202020204" pitchFamily="34" charset="0"/>
                <a:cs typeface="Arial" panose="020B0604020202020204" pitchFamily="34" charset="0"/>
              </a:rPr>
              <a:t>Đối với Phòng Giáo dục và Đào tạo:</a:t>
            </a:r>
          </a:p>
        </p:txBody>
      </p:sp>
      <p:sp>
        <p:nvSpPr>
          <p:cNvPr id="4" name="Rectangle 3"/>
          <p:cNvSpPr/>
          <p:nvPr/>
        </p:nvSpPr>
        <p:spPr>
          <a:xfrm>
            <a:off x="1" y="1384695"/>
            <a:ext cx="12191998" cy="5324535"/>
          </a:xfrm>
          <a:prstGeom prst="rect">
            <a:avLst/>
          </a:prstGeom>
        </p:spPr>
        <p:txBody>
          <a:bodyPr wrap="square">
            <a:spAutoFit/>
          </a:bodyPr>
          <a:lstStyle/>
          <a:p>
            <a:pPr algn="just">
              <a:spcBef>
                <a:spcPts val="1200"/>
              </a:spcBef>
            </a:pP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gian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hoàn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thiện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tốt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nghiệp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trung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người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là</a:t>
            </a:r>
            <a:r>
              <a:rPr lang="en-US" sz="3200" dirty="0">
                <a:solidFill>
                  <a:srgbClr val="0000FF"/>
                </a:solidFill>
                <a:latin typeface="Times New Roman" panose="02020603050405020304" pitchFamily="18" charset="0"/>
                <a:cs typeface="Times New Roman" panose="02020603050405020304" pitchFamily="18" charset="0"/>
              </a:rPr>
              <a:t> </a:t>
            </a:r>
            <a:r>
              <a:rPr lang="en-US" sz="3200" b="1" dirty="0">
                <a:solidFill>
                  <a:srgbClr val="0000FF"/>
                </a:solidFill>
                <a:latin typeface="Times New Roman" panose="02020603050405020304" pitchFamily="18" charset="0"/>
                <a:cs typeface="Times New Roman" panose="02020603050405020304" pitchFamily="18" charset="0"/>
              </a:rPr>
              <a:t>75 </a:t>
            </a:r>
            <a:r>
              <a:rPr lang="en-US" sz="3200" b="1" dirty="0" err="1">
                <a:solidFill>
                  <a:srgbClr val="0000FF"/>
                </a:solidFill>
                <a:latin typeface="Times New Roman" panose="02020603050405020304" pitchFamily="18" charset="0"/>
                <a:cs typeface="Times New Roman" panose="02020603050405020304" pitchFamily="18" charset="0"/>
              </a:rPr>
              <a:t>ngày</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kể</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từ</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ngày</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có</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quyết</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định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công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nhận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tốt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nghiệp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trung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phổ</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a:t>
            </a:r>
          </a:p>
          <a:p>
            <a:pPr indent="-457200" algn="just">
              <a:spcBef>
                <a:spcPts val="1200"/>
              </a:spcBef>
              <a:buFontTx/>
              <a:buChar char="-"/>
            </a:pPr>
            <a:r>
              <a:rPr lang="en-US" sz="3200" dirty="0" err="1">
                <a:solidFill>
                  <a:srgbClr val="0000FF"/>
                </a:solidFill>
                <a:latin typeface="Times New Roman" panose="02020603050405020304" pitchFamily="18" charset="0"/>
                <a:cs typeface="Times New Roman" panose="02020603050405020304" pitchFamily="18" charset="0"/>
              </a:rPr>
              <a:t>Sau</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khi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lập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Sổ</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gốc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chỉ</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đúng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định</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Phòng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Đào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giao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chỉ</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đã</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được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ghi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đầy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đủ</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nội</a:t>
            </a:r>
            <a:r>
              <a:rPr lang="en-US" sz="3200" dirty="0">
                <a:solidFill>
                  <a:srgbClr val="0000FF"/>
                </a:solidFill>
                <a:latin typeface="Times New Roman" panose="02020603050405020304" pitchFamily="18" charset="0"/>
                <a:cs typeface="Times New Roman" panose="02020603050405020304" pitchFamily="18" charset="0"/>
              </a:rPr>
              <a:t> dung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ký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đóng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dấu</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giáo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dục</a:t>
            </a:r>
            <a:r>
              <a:rPr lang="en-US" sz="3200" dirty="0">
                <a:solidFill>
                  <a:srgbClr val="0000FF"/>
                </a:solidFill>
                <a:latin typeface="Times New Roman" panose="02020603050405020304" pitchFamily="18" charset="0"/>
                <a:cs typeface="Times New Roman" panose="02020603050405020304" pitchFamily="18" charset="0"/>
              </a:rPr>
              <a:t> có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trung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để</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người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được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a:t>
            </a:r>
          </a:p>
          <a:p>
            <a:pPr indent="-457200" algn="just">
              <a:spcBef>
                <a:spcPts val="1200"/>
              </a:spcBef>
              <a:buFontTx/>
              <a:buChar char="-"/>
            </a:pPr>
            <a:r>
              <a:rPr lang="en-US" sz="3200" dirty="0" err="1">
                <a:solidFill>
                  <a:srgbClr val="0000FF"/>
                </a:solidFill>
                <a:latin typeface="Times New Roman" panose="02020603050405020304" pitchFamily="18" charset="0"/>
                <a:cs typeface="Times New Roman" panose="02020603050405020304" pitchFamily="18" charset="0"/>
              </a:rPr>
              <a:t>Khi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thực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hiện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bàn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giao</a:t>
            </a:r>
            <a:r>
              <a:rPr lang="en-US" sz="3200" dirty="0">
                <a:solidFill>
                  <a:srgbClr val="0000FF"/>
                </a:solidFill>
                <a:latin typeface="Times New Roman" panose="02020603050405020304" pitchFamily="18" charset="0"/>
                <a:cs typeface="Times New Roman" panose="02020603050405020304" pitchFamily="18" charset="0"/>
              </a:rPr>
              <a:t> VBCC </a:t>
            </a:r>
            <a:r>
              <a:rPr lang="en-US" sz="3200" dirty="0" err="1">
                <a:solidFill>
                  <a:srgbClr val="0000FF"/>
                </a:solidFill>
                <a:latin typeface="Times New Roman" panose="02020603050405020304" pitchFamily="18" charset="0"/>
                <a:cs typeface="Times New Roman" panose="02020603050405020304" pitchFamily="18" charset="0"/>
              </a:rPr>
              <a:t>phải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lập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biên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bản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kiểm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đếm</a:t>
            </a:r>
            <a:r>
              <a:rPr lang="en-US" sz="3200" dirty="0">
                <a:solidFill>
                  <a:srgbClr val="0000FF"/>
                </a:solidFill>
                <a:latin typeface="Times New Roman" panose="02020603050405020304" pitchFamily="18" charset="0"/>
                <a:cs typeface="Times New Roman" panose="02020603050405020304" pitchFamily="18" charset="0"/>
              </a:rPr>
              <a:t> cụ </a:t>
            </a:r>
            <a:r>
              <a:rPr lang="en-US" sz="3200" dirty="0" err="1">
                <a:solidFill>
                  <a:srgbClr val="0000FF"/>
                </a:solidFill>
                <a:latin typeface="Times New Roman" panose="02020603050405020304" pitchFamily="18" charset="0"/>
                <a:cs typeface="Times New Roman" panose="02020603050405020304" pitchFamily="18" charset="0"/>
              </a:rPr>
              <a:t>thê</a:t>
            </a:r>
            <a:r>
              <a:rPr lang="en-US" sz="3200" dirty="0">
                <a:solidFill>
                  <a:srgbClr val="0000FF"/>
                </a:solidFill>
                <a:latin typeface="Times New Roman" panose="02020603050405020304" pitchFamily="18" charset="0"/>
                <a:cs typeface="Times New Roman" panose="02020603050405020304" pitchFamily="18" charset="0"/>
              </a:rPr>
              <a:t>̉, chi </a:t>
            </a:r>
            <a:r>
              <a:rPr lang="en-US" sz="3200" dirty="0" err="1">
                <a:solidFill>
                  <a:srgbClr val="0000FF"/>
                </a:solidFill>
                <a:latin typeface="Times New Roman" panose="02020603050405020304" pitchFamily="18" charset="0"/>
                <a:cs typeface="Times New Roman" panose="02020603050405020304" pitchFamily="18" charset="0"/>
              </a:rPr>
              <a:t>tiết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người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được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giao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nhiệm</a:t>
            </a:r>
            <a:r>
              <a:rPr lang="en-US" sz="3200" dirty="0">
                <a:solidFill>
                  <a:srgbClr val="0000FF"/>
                </a:solidFill>
                <a:latin typeface="Times New Roman" panose="02020603050405020304" pitchFamily="18" charset="0"/>
                <a:cs typeface="Times New Roman" panose="02020603050405020304" pitchFamily="18" charset="0"/>
              </a:rPr>
              <a:t> vụ </a:t>
            </a:r>
            <a:r>
              <a:rPr lang="en-US" sz="3200" dirty="0" err="1">
                <a:solidFill>
                  <a:srgbClr val="0000FF"/>
                </a:solidFill>
                <a:latin typeface="Times New Roman" panose="02020603050405020304" pitchFamily="18" charset="0"/>
                <a:cs typeface="Times New Roman" panose="02020603050405020304" pitchFamily="18" charset="0"/>
              </a:rPr>
              <a:t>nhận</a:t>
            </a:r>
            <a:r>
              <a:rPr lang="en-US" sz="3200" dirty="0">
                <a:solidFill>
                  <a:srgbClr val="0000FF"/>
                </a:solidFill>
                <a:latin typeface="Times New Roman" panose="02020603050405020304" pitchFamily="18" charset="0"/>
                <a:cs typeface="Times New Roman" panose="02020603050405020304" pitchFamily="18" charset="0"/>
              </a:rPr>
              <a:t> VBCC </a:t>
            </a:r>
            <a:r>
              <a:rPr lang="en-US" sz="3200" dirty="0" err="1">
                <a:solidFill>
                  <a:srgbClr val="0000FF"/>
                </a:solidFill>
                <a:latin typeface="Times New Roman" panose="02020603050405020304" pitchFamily="18" charset="0"/>
                <a:cs typeface="Times New Roman" panose="02020603050405020304" pitchFamily="18" charset="0"/>
              </a:rPr>
              <a:t>phải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xuất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trình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giấy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giới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thiệu</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thẻ</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cước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công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dân</a:t>
            </a:r>
            <a:r>
              <a:rPr lang="en-US" sz="3200" dirty="0">
                <a:solidFill>
                  <a:srgbClr val="0000FF"/>
                </a:solidFill>
                <a:latin typeface="Times New Roman" panose="02020603050405020304" pitchFamily="18" charset="0"/>
                <a:cs typeface="Times New Roman" panose="02020603050405020304" pitchFamily="18" charset="0"/>
              </a:rPr>
              <a:t>.</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PHÁT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891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457" y="771381"/>
            <a:ext cx="11081657" cy="4832092"/>
          </a:xfrm>
          <a:prstGeom prst="rect">
            <a:avLst/>
          </a:prstGeom>
        </p:spPr>
        <p:txBody>
          <a:bodyPr wrap="square">
            <a:spAutoFit/>
          </a:bodyPr>
          <a:lstStyle/>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Cấp bản sao bằng tốt nghiệp trung học cơ sở từ sổ gốc. Việc cấp bản sao văn bằng từ sổ gốc được thực hiện </a:t>
            </a:r>
            <a:r>
              <a:rPr lang="en-US" sz="3200" b="1">
                <a:solidFill>
                  <a:srgbClr val="0000FF"/>
                </a:solidFill>
                <a:latin typeface="Times New Roman" panose="02020603050405020304" pitchFamily="18" charset="0"/>
                <a:cs typeface="Times New Roman" panose="02020603050405020304" pitchFamily="18" charset="0"/>
              </a:rPr>
              <a:t>đồng thời </a:t>
            </a:r>
            <a:r>
              <a:rPr lang="en-US" sz="3200">
                <a:solidFill>
                  <a:srgbClr val="0000FF"/>
                </a:solidFill>
                <a:latin typeface="Times New Roman" panose="02020603050405020304" pitchFamily="18" charset="0"/>
                <a:cs typeface="Times New Roman" panose="02020603050405020304" pitchFamily="18" charset="0"/>
              </a:rPr>
              <a:t>với việc cấp bản chính </a:t>
            </a:r>
            <a:r>
              <a:rPr lang="en-US" sz="3200" b="1">
                <a:solidFill>
                  <a:srgbClr val="0000FF"/>
                </a:solidFill>
                <a:latin typeface="Times New Roman" panose="02020603050405020304" pitchFamily="18" charset="0"/>
                <a:cs typeface="Times New Roman" panose="02020603050405020304" pitchFamily="18" charset="0"/>
              </a:rPr>
              <a:t>hoặc sau thời điểm </a:t>
            </a:r>
            <a:r>
              <a:rPr lang="en-US" sz="3200">
                <a:solidFill>
                  <a:srgbClr val="0000FF"/>
                </a:solidFill>
                <a:latin typeface="Times New Roman" panose="02020603050405020304" pitchFamily="18" charset="0"/>
                <a:cs typeface="Times New Roman" panose="02020603050405020304" pitchFamily="18" charset="0"/>
              </a:rPr>
              <a:t>cấp bản chính.</a:t>
            </a:r>
          </a:p>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Thủ tục cấp bản sao bằng tốt nghiệp trung học cơ sở từ sổ gốc được quy định tại </a:t>
            </a:r>
            <a:r>
              <a:rPr lang="en-US" sz="3200" b="1">
                <a:solidFill>
                  <a:srgbClr val="0000FF"/>
                </a:solidFill>
                <a:latin typeface="Times New Roman" panose="02020603050405020304" pitchFamily="18" charset="0"/>
                <a:cs typeface="Times New Roman" panose="02020603050405020304" pitchFamily="18" charset="0"/>
              </a:rPr>
              <a:t>Điều 31 của Thông tư 21</a:t>
            </a:r>
            <a:r>
              <a:rPr lang="en-US" sz="3200">
                <a:solidFill>
                  <a:srgbClr val="0000FF"/>
                </a:solidFill>
                <a:latin typeface="Times New Roman" panose="02020603050405020304" pitchFamily="18" charset="0"/>
                <a:cs typeface="Times New Roman" panose="02020603050405020304" pitchFamily="18" charset="0"/>
              </a:rPr>
              <a:t>.</a:t>
            </a:r>
          </a:p>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Khi cấp bản sao bằng tốt nghiệp trung học cơ sở từ sổ gốc, nếu Phòng Giáo dục và Đào tạo không có bản sổ gốc cấp bằng hoặc Bảng ghi tên ghi điểm để đối chiếu </a:t>
            </a:r>
            <a:r>
              <a:rPr lang="en-US" sz="3200" i="1">
                <a:solidFill>
                  <a:srgbClr val="0000FF"/>
                </a:solidFill>
                <a:latin typeface="Times New Roman" panose="02020603050405020304" pitchFamily="18" charset="0"/>
                <a:cs typeface="Times New Roman" panose="02020603050405020304" pitchFamily="18" charset="0"/>
              </a:rPr>
              <a:t>(do thất lạc) </a:t>
            </a:r>
            <a:r>
              <a:rPr lang="en-US" sz="3200">
                <a:solidFill>
                  <a:srgbClr val="0000FF"/>
                </a:solidFill>
                <a:latin typeface="Times New Roman" panose="02020603050405020304" pitchFamily="18" charset="0"/>
                <a:cs typeface="Times New Roman" panose="02020603050405020304" pitchFamily="18" charset="0"/>
              </a:rPr>
              <a:t>thì phải cử người đến Sở Giáo dục và Đào tạo </a:t>
            </a:r>
            <a:r>
              <a:rPr lang="en-US" sz="3200" b="1">
                <a:solidFill>
                  <a:srgbClr val="0000FF"/>
                </a:solidFill>
                <a:latin typeface="Times New Roman" panose="02020603050405020304" pitchFamily="18" charset="0"/>
                <a:cs typeface="Times New Roman" panose="02020603050405020304" pitchFamily="18" charset="0"/>
              </a:rPr>
              <a:t>liên hệ sao lưu bản gốc </a:t>
            </a:r>
            <a:r>
              <a:rPr lang="en-US" sz="3200">
                <a:solidFill>
                  <a:srgbClr val="0000FF"/>
                </a:solidFill>
                <a:latin typeface="Times New Roman" panose="02020603050405020304" pitchFamily="18" charset="0"/>
                <a:cs typeface="Times New Roman" panose="02020603050405020304" pitchFamily="18" charset="0"/>
              </a:rPr>
              <a:t>để tra cứu.</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BẢN SAO TỪ SỔ GỐC</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650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457" y="771381"/>
            <a:ext cx="11081657" cy="5170646"/>
          </a:xfrm>
          <a:prstGeom prst="rect">
            <a:avLst/>
          </a:prstGeom>
        </p:spPr>
        <p:txBody>
          <a:bodyPr wrap="square">
            <a:spAutoFit/>
          </a:bodyPr>
          <a:lstStyle/>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Lập Sổ cấp bản sao bằng tốt nghiệp trung học cơ sở từ sổ gốc </a:t>
            </a:r>
            <a:r>
              <a:rPr lang="en-US" sz="3200" i="1">
                <a:solidFill>
                  <a:srgbClr val="0000FF"/>
                </a:solidFill>
                <a:latin typeface="Times New Roman" panose="02020603050405020304" pitchFamily="18" charset="0"/>
                <a:cs typeface="Times New Roman" panose="02020603050405020304" pitchFamily="18" charset="0"/>
              </a:rPr>
              <a:t>(theo </a:t>
            </a:r>
            <a:r>
              <a:rPr lang="en-US" sz="3200" b="1" i="1">
                <a:solidFill>
                  <a:srgbClr val="0000FF"/>
                </a:solidFill>
                <a:latin typeface="Times New Roman" panose="02020603050405020304" pitchFamily="18" charset="0"/>
                <a:cs typeface="Times New Roman" panose="02020603050405020304" pitchFamily="18" charset="0"/>
              </a:rPr>
              <a:t>Mẫu 3</a:t>
            </a:r>
            <a:r>
              <a:rPr lang="en-US" sz="3200" i="1">
                <a:solidFill>
                  <a:srgbClr val="0000FF"/>
                </a:solidFill>
                <a:latin typeface="Times New Roman" panose="02020603050405020304" pitchFamily="18" charset="0"/>
                <a:cs typeface="Times New Roman" panose="02020603050405020304" pitchFamily="18" charset="0"/>
              </a:rPr>
              <a:t>)</a:t>
            </a:r>
            <a:r>
              <a:rPr lang="en-US" sz="3200">
                <a:solidFill>
                  <a:srgbClr val="0000FF"/>
                </a:solidFill>
                <a:latin typeface="Times New Roman" panose="02020603050405020304" pitchFamily="18" charset="0"/>
                <a:cs typeface="Times New Roman" panose="02020603050405020304" pitchFamily="18" charset="0"/>
              </a:rPr>
              <a:t> kèm theo. Sổ cấp bản sao bằng tốt nghiệp trung học cơ sở từ sổ gốc </a:t>
            </a:r>
            <a:r>
              <a:rPr lang="en-US" sz="3200" b="1">
                <a:solidFill>
                  <a:srgbClr val="0000FF"/>
                </a:solidFill>
                <a:latin typeface="Times New Roman" panose="02020603050405020304" pitchFamily="18" charset="0"/>
                <a:cs typeface="Times New Roman" panose="02020603050405020304" pitchFamily="18" charset="0"/>
              </a:rPr>
              <a:t>phải được ghi chép chính xác, đánh số trang, đóng dấu giáp lai, không được tẩy xóa, đảm bảo quản lý chặt chẽ và lưu trữ vĩnh viễn</a:t>
            </a:r>
            <a:r>
              <a:rPr lang="en-US" sz="3200">
                <a:solidFill>
                  <a:srgbClr val="0000FF"/>
                </a:solidFill>
                <a:latin typeface="Times New Roman" panose="02020603050405020304" pitchFamily="18" charset="0"/>
                <a:cs typeface="Times New Roman" panose="02020603050405020304" pitchFamily="18" charset="0"/>
              </a:rPr>
              <a:t>.</a:t>
            </a:r>
          </a:p>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a:t>
            </a:r>
            <a:r>
              <a:rPr lang="en-US" sz="3200" b="1">
                <a:solidFill>
                  <a:srgbClr val="0000FF"/>
                </a:solidFill>
                <a:latin typeface="Times New Roman" panose="02020603050405020304" pitchFamily="18" charset="0"/>
                <a:cs typeface="Times New Roman" panose="02020603050405020304" pitchFamily="18" charset="0"/>
              </a:rPr>
              <a:t>Mỗi lần cấp bản sao </a:t>
            </a:r>
            <a:r>
              <a:rPr lang="en-US" sz="3200">
                <a:solidFill>
                  <a:srgbClr val="0000FF"/>
                </a:solidFill>
                <a:latin typeface="Times New Roman" panose="02020603050405020304" pitchFamily="18" charset="0"/>
                <a:cs typeface="Times New Roman" panose="02020603050405020304" pitchFamily="18" charset="0"/>
              </a:rPr>
              <a:t>bằng tốt nghiệp trung học cơ sở </a:t>
            </a:r>
            <a:r>
              <a:rPr lang="en-US" sz="3200" b="1">
                <a:solidFill>
                  <a:srgbClr val="0000FF"/>
                </a:solidFill>
                <a:latin typeface="Times New Roman" panose="02020603050405020304" pitchFamily="18" charset="0"/>
                <a:cs typeface="Times New Roman" panose="02020603050405020304" pitchFamily="18" charset="0"/>
              </a:rPr>
              <a:t>đều phải ghi vào sổ cấp bản sao </a:t>
            </a:r>
            <a:r>
              <a:rPr lang="en-US" sz="3200">
                <a:solidFill>
                  <a:srgbClr val="0000FF"/>
                </a:solidFill>
                <a:latin typeface="Times New Roman" panose="02020603050405020304" pitchFamily="18" charset="0"/>
                <a:cs typeface="Times New Roman" panose="02020603050405020304" pitchFamily="18" charset="0"/>
              </a:rPr>
              <a:t>văn bằng từ sổ gốc; phải lập số vào sổ cấp bản sao, đảm bảo </a:t>
            </a:r>
            <a:r>
              <a:rPr lang="en-US" sz="3200" b="1">
                <a:solidFill>
                  <a:srgbClr val="0000FF"/>
                </a:solidFill>
                <a:latin typeface="Times New Roman" panose="02020603050405020304" pitchFamily="18" charset="0"/>
                <a:cs typeface="Times New Roman" panose="02020603050405020304" pitchFamily="18" charset="0"/>
              </a:rPr>
              <a:t>mỗi số vào sổ cấp bản sao được ghi duy nhất </a:t>
            </a:r>
            <a:r>
              <a:rPr lang="en-US" sz="3200">
                <a:solidFill>
                  <a:srgbClr val="0000FF"/>
                </a:solidFill>
                <a:latin typeface="Times New Roman" panose="02020603050405020304" pitchFamily="18" charset="0"/>
                <a:cs typeface="Times New Roman" panose="02020603050405020304" pitchFamily="18" charset="0"/>
              </a:rPr>
              <a:t>trên một bản sao bằng tốt nghiệp trung học cơ sở cấp cho người học.</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BẢN SAO TỪ SỔ GỐC</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14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BẢN SAO TỪ SỔ GỐC</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0" y="758283"/>
            <a:ext cx="12192000" cy="6099717"/>
          </a:xfrm>
          <a:prstGeom prst="rect">
            <a:avLst/>
          </a:prstGeom>
        </p:spPr>
      </p:pic>
    </p:spTree>
    <p:extLst>
      <p:ext uri="{BB962C8B-B14F-4D97-AF65-F5344CB8AC3E}">
        <p14:creationId xmlns:p14="http://schemas.microsoft.com/office/powerpoint/2010/main" val="2641416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Văn bản chỉ đạo, điều hành</a:t>
            </a:r>
          </a:p>
        </p:txBody>
      </p:sp>
      <p:sp>
        <p:nvSpPr>
          <p:cNvPr id="3" name="TextBox 2"/>
          <p:cNvSpPr txBox="1"/>
          <p:nvPr/>
        </p:nvSpPr>
        <p:spPr>
          <a:xfrm>
            <a:off x="239487" y="716731"/>
            <a:ext cx="11952513" cy="584775"/>
          </a:xfrm>
          <a:prstGeom prst="rect">
            <a:avLst/>
          </a:prstGeom>
          <a:noFill/>
        </p:spPr>
        <p:txBody>
          <a:bodyPr wrap="square" rtlCol="0">
            <a:spAutoFit/>
          </a:bodyPr>
          <a:lstStyle/>
          <a:p>
            <a:pPr marL="914400" lvl="1" indent="-457200">
              <a:buFont typeface="Wingdings" panose="05000000000000000000" pitchFamily="2" charset="2"/>
              <a:buChar char="Ø"/>
            </a:pPr>
            <a:r>
              <a:rPr lang="en-US" sz="3200" b="1" dirty="0" err="1" smtClean="0">
                <a:solidFill>
                  <a:srgbClr val="0000FF"/>
                </a:solidFill>
                <a:latin typeface="Arial" panose="020B0604020202020204" pitchFamily="34" charset="0"/>
                <a:cs typeface="Arial" panose="020B0604020202020204" pitchFamily="34" charset="0"/>
              </a:rPr>
              <a:t>Bộ</a:t>
            </a:r>
            <a:r>
              <a:rPr lang="en-US" sz="3200" b="1" dirty="0" smtClean="0">
                <a:solidFill>
                  <a:srgbClr val="0000FF"/>
                </a:solidFill>
                <a:latin typeface="Arial" panose="020B0604020202020204" pitchFamily="34" charset="0"/>
                <a:cs typeface="Arial" panose="020B0604020202020204" pitchFamily="34" charset="0"/>
              </a:rPr>
              <a:t> </a:t>
            </a:r>
            <a:r>
              <a:rPr lang="en-US" sz="3200" b="1" dirty="0">
                <a:solidFill>
                  <a:srgbClr val="0000FF"/>
                </a:solidFill>
                <a:latin typeface="Arial" panose="020B0604020202020204" pitchFamily="34" charset="0"/>
                <a:cs typeface="Arial" panose="020B0604020202020204" pitchFamily="34" charset="0"/>
              </a:rPr>
              <a:t>GD-ĐT:</a:t>
            </a:r>
          </a:p>
        </p:txBody>
      </p:sp>
      <p:sp>
        <p:nvSpPr>
          <p:cNvPr id="4" name="Rectangle 3"/>
          <p:cNvSpPr/>
          <p:nvPr/>
        </p:nvSpPr>
        <p:spPr>
          <a:xfrm>
            <a:off x="718457" y="1384695"/>
            <a:ext cx="11180618" cy="4524315"/>
          </a:xfrm>
          <a:prstGeom prst="rect">
            <a:avLst/>
          </a:prstGeom>
        </p:spPr>
        <p:txBody>
          <a:bodyPr wrap="square">
            <a:spAutoFit/>
          </a:bodyPr>
          <a:lstStyle/>
          <a:p>
            <a:pPr marL="342900" indent="-342900" algn="just">
              <a:spcBef>
                <a:spcPts val="600"/>
              </a:spcBef>
              <a:buFont typeface="+mj-lt"/>
              <a:buAutoNum type="arabicPeriod"/>
            </a:pPr>
            <a:r>
              <a:rPr lang="en-US" sz="3200" dirty="0" err="1">
                <a:solidFill>
                  <a:srgbClr val="0000FF"/>
                </a:solidFill>
                <a:latin typeface="Times New Roman" panose="02020603050405020304" pitchFamily="18" charset="0"/>
                <a:ea typeface="Calibri" panose="020F0502020204030204" pitchFamily="34" charset="0"/>
              </a:rPr>
              <a:t>Thông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tư</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số</a:t>
            </a:r>
            <a:r>
              <a:rPr lang="en-US" sz="3200" dirty="0">
                <a:solidFill>
                  <a:srgbClr val="0000FF"/>
                </a:solidFill>
                <a:latin typeface="Times New Roman" panose="02020603050405020304" pitchFamily="18" charset="0"/>
                <a:ea typeface="Calibri" panose="020F0502020204030204" pitchFamily="34" charset="0"/>
              </a:rPr>
              <a:t> 21/2019/TT-BGDĐT </a:t>
            </a:r>
            <a:r>
              <a:rPr lang="en-US" sz="3200" dirty="0" err="1">
                <a:solidFill>
                  <a:srgbClr val="0000FF"/>
                </a:solidFill>
                <a:latin typeface="Times New Roman" panose="02020603050405020304" pitchFamily="18" charset="0"/>
                <a:ea typeface="Calibri" panose="020F0502020204030204" pitchFamily="34" charset="0"/>
              </a:rPr>
              <a:t>ngày</a:t>
            </a:r>
            <a:r>
              <a:rPr lang="en-US" sz="3200" dirty="0">
                <a:solidFill>
                  <a:srgbClr val="0000FF"/>
                </a:solidFill>
                <a:latin typeface="Times New Roman" panose="02020603050405020304" pitchFamily="18" charset="0"/>
                <a:ea typeface="Calibri" panose="020F0502020204030204" pitchFamily="34" charset="0"/>
              </a:rPr>
              <a:t> 29 </a:t>
            </a:r>
            <a:r>
              <a:rPr lang="en-US" sz="3200" dirty="0" err="1">
                <a:solidFill>
                  <a:srgbClr val="0000FF"/>
                </a:solidFill>
                <a:latin typeface="Times New Roman" panose="02020603050405020304" pitchFamily="18" charset="0"/>
                <a:ea typeface="Calibri" panose="020F0502020204030204" pitchFamily="34" charset="0"/>
              </a:rPr>
              <a:t>tháng</a:t>
            </a:r>
            <a:r>
              <a:rPr lang="en-US" sz="3200" dirty="0">
                <a:solidFill>
                  <a:srgbClr val="0000FF"/>
                </a:solidFill>
                <a:latin typeface="Times New Roman" panose="02020603050405020304" pitchFamily="18" charset="0"/>
                <a:ea typeface="Calibri" panose="020F0502020204030204" pitchFamily="34" charset="0"/>
              </a:rPr>
              <a:t> 11 </a:t>
            </a:r>
            <a:r>
              <a:rPr lang="en-US" sz="3200" dirty="0" err="1">
                <a:solidFill>
                  <a:srgbClr val="0000FF"/>
                </a:solidFill>
                <a:latin typeface="Times New Roman" panose="02020603050405020304" pitchFamily="18" charset="0"/>
                <a:ea typeface="Calibri" panose="020F0502020204030204" pitchFamily="34" charset="0"/>
              </a:rPr>
              <a:t>năm</a:t>
            </a:r>
            <a:r>
              <a:rPr lang="en-US" sz="3200" dirty="0">
                <a:solidFill>
                  <a:srgbClr val="0000FF"/>
                </a:solidFill>
                <a:latin typeface="Times New Roman" panose="02020603050405020304" pitchFamily="18" charset="0"/>
                <a:ea typeface="Calibri" panose="020F0502020204030204" pitchFamily="34" charset="0"/>
              </a:rPr>
              <a:t> 2019 </a:t>
            </a:r>
            <a:r>
              <a:rPr lang="en-US" sz="3200" dirty="0" err="1">
                <a:solidFill>
                  <a:srgbClr val="0000FF"/>
                </a:solidFill>
                <a:latin typeface="Times New Roman" panose="02020603050405020304" pitchFamily="18" charset="0"/>
                <a:ea typeface="Calibri" panose="020F0502020204030204" pitchFamily="34" charset="0"/>
              </a:rPr>
              <a:t>của</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Bộ</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trưởng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Bộ</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Giáo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dục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và</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Đào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tạo</a:t>
            </a:r>
            <a:r>
              <a:rPr lang="en-US" sz="3200" dirty="0">
                <a:solidFill>
                  <a:srgbClr val="0000FF"/>
                </a:solidFill>
                <a:latin typeface="Times New Roman" panose="02020603050405020304" pitchFamily="18" charset="0"/>
                <a:ea typeface="Calibri" panose="020F0502020204030204" pitchFamily="34" charset="0"/>
              </a:rPr>
              <a:t> ban </a:t>
            </a:r>
            <a:r>
              <a:rPr lang="en-US" sz="3200" dirty="0" err="1">
                <a:solidFill>
                  <a:srgbClr val="0000FF"/>
                </a:solidFill>
                <a:latin typeface="Times New Roman" panose="02020603050405020304" pitchFamily="18" charset="0"/>
                <a:ea typeface="Calibri" panose="020F0502020204030204" pitchFamily="34" charset="0"/>
              </a:rPr>
              <a:t>hành</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Quy</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chế</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quản</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lý</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bằng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tốt</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nghiệp</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trung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học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cơ</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sở</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bằng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tốt</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nghiệp</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trung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học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phổ</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thông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bằng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tốt</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nghiệp</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trung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cấp</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sư</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phạm</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bằng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tốt</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nghiệp</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cao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đẳng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sư</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phạm</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văn</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bằng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giáo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dục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đại</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học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và</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chứng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chỉ</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của</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hệ</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thống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giáo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dục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quốc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dân</a:t>
            </a:r>
            <a:r>
              <a:rPr lang="en-US" sz="3200" dirty="0" smtClean="0">
                <a:solidFill>
                  <a:srgbClr val="0000FF"/>
                </a:solidFill>
                <a:latin typeface="Times New Roman" panose="02020603050405020304" pitchFamily="18" charset="0"/>
                <a:ea typeface="Calibri" panose="020F0502020204030204" pitchFamily="34" charset="0"/>
              </a:rPr>
              <a:t>;</a:t>
            </a:r>
          </a:p>
          <a:p>
            <a:r>
              <a:rPr lang="en-US" sz="3200" dirty="0" smtClean="0">
                <a:solidFill>
                  <a:srgbClr val="0000FF"/>
                </a:solidFill>
                <a:latin typeface="Times New Roman" panose="02020603050405020304" pitchFamily="18" charset="0"/>
                <a:ea typeface="Calibri" panose="020F0502020204030204" pitchFamily="34" charset="0"/>
              </a:rPr>
              <a:t>2. </a:t>
            </a:r>
            <a:r>
              <a:rPr lang="en-US" sz="3200" dirty="0" err="1" smtClean="0">
                <a:solidFill>
                  <a:srgbClr val="0000FF"/>
                </a:solidFill>
                <a:latin typeface="Times New Roman" panose="02020603050405020304" pitchFamily="18" charset="0"/>
                <a:ea typeface="Calibri" panose="020F0502020204030204" pitchFamily="34" charset="0"/>
              </a:rPr>
              <a:t>Văn</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bản</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hợp</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nhất</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sô</a:t>
            </a:r>
            <a:r>
              <a:rPr lang="en-US" sz="3200" dirty="0" smtClean="0">
                <a:solidFill>
                  <a:srgbClr val="0000FF"/>
                </a:solidFill>
                <a:latin typeface="Times New Roman" panose="02020603050405020304" pitchFamily="18" charset="0"/>
                <a:ea typeface="Calibri" panose="020F0502020204030204" pitchFamily="34" charset="0"/>
              </a:rPr>
              <a:t>́ 05/VBHN-BGDĐT </a:t>
            </a:r>
            <a:r>
              <a:rPr lang="en-US" sz="3200" dirty="0" err="1" smtClean="0">
                <a:solidFill>
                  <a:srgbClr val="0000FF"/>
                </a:solidFill>
                <a:latin typeface="Times New Roman" panose="02020603050405020304" pitchFamily="18" charset="0"/>
                <a:ea typeface="Calibri" panose="020F0502020204030204" pitchFamily="34" charset="0"/>
              </a:rPr>
              <a:t>ngày</a:t>
            </a:r>
            <a:r>
              <a:rPr lang="en-US" sz="3200" dirty="0" smtClean="0">
                <a:solidFill>
                  <a:srgbClr val="0000FF"/>
                </a:solidFill>
                <a:latin typeface="Times New Roman" panose="02020603050405020304" pitchFamily="18" charset="0"/>
                <a:ea typeface="Calibri" panose="020F0502020204030204" pitchFamily="34" charset="0"/>
              </a:rPr>
              <a:t> 06 </a:t>
            </a:r>
            <a:r>
              <a:rPr lang="en-US" sz="3200" dirty="0" err="1" smtClean="0">
                <a:solidFill>
                  <a:srgbClr val="0000FF"/>
                </a:solidFill>
                <a:latin typeface="Times New Roman" panose="02020603050405020304" pitchFamily="18" charset="0"/>
                <a:ea typeface="Calibri" panose="020F0502020204030204" pitchFamily="34" charset="0"/>
              </a:rPr>
              <a:t>tháng</a:t>
            </a:r>
            <a:r>
              <a:rPr lang="en-US" sz="3200" dirty="0" smtClean="0">
                <a:solidFill>
                  <a:srgbClr val="0000FF"/>
                </a:solidFill>
                <a:latin typeface="Times New Roman" panose="02020603050405020304" pitchFamily="18" charset="0"/>
                <a:ea typeface="Calibri" panose="020F0502020204030204" pitchFamily="34" charset="0"/>
              </a:rPr>
              <a:t> 7 </a:t>
            </a:r>
            <a:r>
              <a:rPr lang="en-US" sz="3200" dirty="0" err="1" smtClean="0">
                <a:solidFill>
                  <a:srgbClr val="0000FF"/>
                </a:solidFill>
                <a:latin typeface="Times New Roman" panose="02020603050405020304" pitchFamily="18" charset="0"/>
                <a:ea typeface="Calibri" panose="020F0502020204030204" pitchFamily="34" charset="0"/>
              </a:rPr>
              <a:t>năm</a:t>
            </a:r>
            <a:r>
              <a:rPr lang="en-US" sz="3200" dirty="0" smtClean="0">
                <a:solidFill>
                  <a:srgbClr val="0000FF"/>
                </a:solidFill>
                <a:latin typeface="Times New Roman" panose="02020603050405020304" pitchFamily="18" charset="0"/>
                <a:ea typeface="Calibri" panose="020F0502020204030204" pitchFamily="34" charset="0"/>
              </a:rPr>
              <a:t> 2022 </a:t>
            </a:r>
            <a:r>
              <a:rPr lang="en-US" sz="3200" dirty="0" err="1" smtClean="0">
                <a:solidFill>
                  <a:srgbClr val="0000FF"/>
                </a:solidFill>
                <a:latin typeface="Times New Roman" panose="02020603050405020304" pitchFamily="18" charset="0"/>
                <a:ea typeface="Calibri" panose="020F0502020204030204" pitchFamily="34" charset="0"/>
              </a:rPr>
              <a:t>của</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Bộ</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trưởng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Bộ</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Giáo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dục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và</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Đào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tạo</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vê</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hợp</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nhất</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nghị</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định</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quy</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định</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xử</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phạt</a:t>
            </a:r>
            <a:r>
              <a:rPr lang="en-US" sz="3200" dirty="0" smtClean="0">
                <a:solidFill>
                  <a:srgbClr val="0000FF"/>
                </a:solidFill>
                <a:latin typeface="Times New Roman" panose="02020603050405020304" pitchFamily="18" charset="0"/>
                <a:ea typeface="Calibri" panose="020F0502020204030204" pitchFamily="34" charset="0"/>
              </a:rPr>
              <a:t> vi </a:t>
            </a:r>
            <a:r>
              <a:rPr lang="en-US" sz="3200" dirty="0" err="1" smtClean="0">
                <a:solidFill>
                  <a:srgbClr val="0000FF"/>
                </a:solidFill>
                <a:latin typeface="Times New Roman" panose="02020603050405020304" pitchFamily="18" charset="0"/>
                <a:ea typeface="Calibri" panose="020F0502020204030204" pitchFamily="34" charset="0"/>
              </a:rPr>
              <a:t>phạm</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hành</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chính</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trong</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lĩnh</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vực</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giáo</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dục</a:t>
            </a:r>
            <a:r>
              <a:rPr lang="en-US" sz="3200" dirty="0" smtClean="0">
                <a:solidFill>
                  <a:srgbClr val="0000FF"/>
                </a:solidFill>
                <a:latin typeface="Times New Roman" panose="02020603050405020304" pitchFamily="18" charset="0"/>
                <a:ea typeface="Calibri" panose="020F0502020204030204" pitchFamily="34" charset="0"/>
              </a:rPr>
              <a:t>.</a:t>
            </a:r>
            <a:endParaRPr lang="en-US" sz="3200" dirty="0">
              <a:solidFill>
                <a:srgbClr val="0000FF"/>
              </a:solidFill>
              <a:latin typeface="Times New Roman" panose="02020603050405020304" pitchFamily="18" charset="0"/>
              <a:ea typeface="Calibri" panose="020F0502020204030204" pitchFamily="34" charset="0"/>
            </a:endParaRPr>
          </a:p>
        </p:txBody>
      </p:sp>
      <p:cxnSp>
        <p:nvCxnSpPr>
          <p:cNvPr id="6" name="Straight Connector 5"/>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83321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457" y="771381"/>
            <a:ext cx="11081657" cy="3693319"/>
          </a:xfrm>
          <a:prstGeom prst="rect">
            <a:avLst/>
          </a:prstGeom>
        </p:spPr>
        <p:txBody>
          <a:bodyPr wrap="square">
            <a:spAutoFit/>
          </a:bodyPr>
          <a:lstStyle/>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a:t>
            </a:r>
            <a:r>
              <a:rPr lang="en-US" sz="3200" b="1">
                <a:solidFill>
                  <a:srgbClr val="0000FF"/>
                </a:solidFill>
                <a:latin typeface="Times New Roman" panose="02020603050405020304" pitchFamily="18" charset="0"/>
                <a:cs typeface="Times New Roman" panose="02020603050405020304" pitchFamily="18" charset="0"/>
              </a:rPr>
              <a:t>Số vào sổ cấp bản sao</a:t>
            </a:r>
            <a:r>
              <a:rPr lang="en-US" sz="3200">
                <a:solidFill>
                  <a:srgbClr val="0000FF"/>
                </a:solidFill>
                <a:latin typeface="Times New Roman" panose="02020603050405020304" pitchFamily="18" charset="0"/>
                <a:cs typeface="Times New Roman" panose="02020603050405020304" pitchFamily="18" charset="0"/>
              </a:rPr>
              <a:t> bằng tốt nghiệp trung học cơ sở từ sổ gốc </a:t>
            </a:r>
            <a:r>
              <a:rPr lang="en-US" sz="3200" b="1">
                <a:solidFill>
                  <a:srgbClr val="FF0000"/>
                </a:solidFill>
                <a:latin typeface="Times New Roman" panose="02020603050405020304" pitchFamily="18" charset="0"/>
                <a:cs typeface="Times New Roman" panose="02020603050405020304" pitchFamily="18" charset="0"/>
              </a:rPr>
              <a:t>được lập liên tục theo thứ tự số tự nhiên từ nhỏ đến lớn theo từng năm từ ngày 01/01 đến hết ngày 31/12</a:t>
            </a:r>
            <a:r>
              <a:rPr lang="en-US" sz="3200">
                <a:solidFill>
                  <a:srgbClr val="0000FF"/>
                </a:solidFill>
                <a:latin typeface="Times New Roman" panose="02020603050405020304" pitchFamily="18" charset="0"/>
                <a:cs typeface="Times New Roman" panose="02020603050405020304" pitchFamily="18" charset="0"/>
              </a:rPr>
              <a:t>; </a:t>
            </a:r>
            <a:r>
              <a:rPr lang="en-US" sz="3200" b="1">
                <a:solidFill>
                  <a:srgbClr val="0000FF"/>
                </a:solidFill>
                <a:latin typeface="Times New Roman" panose="02020603050405020304" pitchFamily="18" charset="0"/>
                <a:cs typeface="Times New Roman" panose="02020603050405020304" pitchFamily="18" charset="0"/>
              </a:rPr>
              <a:t>đảm bảo phân biệt được số vào sổ cấp bản sao và năm cấp</a:t>
            </a:r>
            <a:r>
              <a:rPr lang="en-US" sz="3200">
                <a:solidFill>
                  <a:srgbClr val="0000FF"/>
                </a:solidFill>
                <a:latin typeface="Times New Roman" panose="02020603050405020304" pitchFamily="18" charset="0"/>
                <a:cs typeface="Times New Roman" panose="02020603050405020304" pitchFamily="18" charset="0"/>
              </a:rPr>
              <a:t> bản sao bằng tốt nghiệp trung học cơ sở từ sổ gốc.</a:t>
            </a:r>
          </a:p>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Kinh phí cấp bản sao văn bằng từ sổ gốc được thực hiện theo quy định hiện hành.</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BẢN SAO TỪ SỔ GỐC</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438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457" y="771381"/>
            <a:ext cx="11081657" cy="5786199"/>
          </a:xfrm>
          <a:prstGeom prst="rect">
            <a:avLst/>
          </a:prstGeom>
        </p:spPr>
        <p:txBody>
          <a:bodyPr wrap="square">
            <a:spAutoFit/>
          </a:bodyPr>
          <a:lstStyle/>
          <a:p>
            <a:pPr algn="just">
              <a:spcBef>
                <a:spcPts val="1200"/>
              </a:spcBef>
            </a:pP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Văn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bằng</a:t>
            </a:r>
            <a:r>
              <a:rPr lang="en-US" sz="3000"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được</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cấp</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một</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lần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trừ</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trường</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hợp</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được</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quy</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định</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tại</a:t>
            </a:r>
            <a:r>
              <a:rPr lang="en-US" sz="3000"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Khoản</a:t>
            </a:r>
            <a:r>
              <a:rPr lang="en-US" sz="3000" b="1" dirty="0">
                <a:solidFill>
                  <a:srgbClr val="FF0000"/>
                </a:solidFill>
                <a:latin typeface="Times New Roman" panose="02020603050405020304" pitchFamily="18" charset="0"/>
                <a:cs typeface="Times New Roman" panose="02020603050405020304" pitchFamily="18" charset="0"/>
              </a:rPr>
              <a:t> 1, </a:t>
            </a:r>
            <a:r>
              <a:rPr lang="en-US" sz="3000" b="1" dirty="0" err="1">
                <a:solidFill>
                  <a:srgbClr val="FF0000"/>
                </a:solidFill>
                <a:latin typeface="Times New Roman" panose="02020603050405020304" pitchFamily="18" charset="0"/>
                <a:cs typeface="Times New Roman" panose="02020603050405020304" pitchFamily="18" charset="0"/>
              </a:rPr>
              <a:t>Điều</a:t>
            </a:r>
            <a:r>
              <a:rPr lang="en-US" sz="3000" b="1" dirty="0">
                <a:solidFill>
                  <a:srgbClr val="FF0000"/>
                </a:solidFill>
                <a:latin typeface="Times New Roman" panose="02020603050405020304" pitchFamily="18" charset="0"/>
                <a:cs typeface="Times New Roman" panose="02020603050405020304" pitchFamily="18" charset="0"/>
              </a:rPr>
              <a:t> 18 </a:t>
            </a:r>
            <a:r>
              <a:rPr lang="en-US" sz="3000" b="1" dirty="0" err="1">
                <a:solidFill>
                  <a:srgbClr val="FF0000"/>
                </a:solidFill>
                <a:latin typeface="Times New Roman" panose="02020603050405020304" pitchFamily="18" charset="0"/>
                <a:cs typeface="Times New Roman" panose="02020603050405020304" pitchFamily="18" charset="0"/>
              </a:rPr>
              <a:t>của</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Thông</a:t>
            </a:r>
            <a:r>
              <a:rPr lang="en-US" sz="3000" b="1" dirty="0">
                <a:solidFill>
                  <a:srgbClr val="FF0000"/>
                </a:solidFill>
                <a:latin typeface="Times New Roman" panose="02020603050405020304" pitchFamily="18" charset="0"/>
                <a:cs typeface="Times New Roman" panose="02020603050405020304" pitchFamily="18" charset="0"/>
              </a:rPr>
              <a:t> </a:t>
            </a:r>
            <a:r>
              <a:rPr lang="en-US" sz="3000" b="1" dirty="0" err="1">
                <a:solidFill>
                  <a:srgbClr val="FF0000"/>
                </a:solidFill>
                <a:latin typeface="Times New Roman" panose="02020603050405020304" pitchFamily="18" charset="0"/>
                <a:cs typeface="Times New Roman" panose="02020603050405020304" pitchFamily="18" charset="0"/>
              </a:rPr>
              <a:t>tư</a:t>
            </a:r>
            <a:r>
              <a:rPr lang="en-US" sz="3000" b="1" dirty="0">
                <a:solidFill>
                  <a:srgbClr val="FF0000"/>
                </a:solidFill>
                <a:latin typeface="Times New Roman" panose="02020603050405020304" pitchFamily="18" charset="0"/>
                <a:cs typeface="Times New Roman" panose="02020603050405020304" pitchFamily="18" charset="0"/>
              </a:rPr>
              <a:t> 21</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Thủ</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tục</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cấp</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lại</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văn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bằng</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được</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quy</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định</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tại</a:t>
            </a:r>
            <a:r>
              <a:rPr lang="en-US" sz="3000"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Khoản</a:t>
            </a:r>
            <a:r>
              <a:rPr lang="en-US" sz="3000" b="1" dirty="0">
                <a:solidFill>
                  <a:srgbClr val="0000FF"/>
                </a:solidFill>
                <a:latin typeface="Times New Roman" panose="02020603050405020304" pitchFamily="18" charset="0"/>
                <a:cs typeface="Times New Roman" panose="02020603050405020304" pitchFamily="18" charset="0"/>
              </a:rPr>
              <a:t> 3, </a:t>
            </a:r>
            <a:r>
              <a:rPr lang="en-US" sz="3000" b="1" dirty="0" err="1">
                <a:solidFill>
                  <a:srgbClr val="0000FF"/>
                </a:solidFill>
                <a:latin typeface="Times New Roman" panose="02020603050405020304" pitchFamily="18" charset="0"/>
                <a:cs typeface="Times New Roman" panose="02020603050405020304" pitchFamily="18" charset="0"/>
              </a:rPr>
              <a:t>Điều</a:t>
            </a:r>
            <a:r>
              <a:rPr lang="en-US" sz="3000" b="1" dirty="0">
                <a:solidFill>
                  <a:srgbClr val="0000FF"/>
                </a:solidFill>
                <a:latin typeface="Times New Roman" panose="02020603050405020304" pitchFamily="18" charset="0"/>
                <a:cs typeface="Times New Roman" panose="02020603050405020304" pitchFamily="18" charset="0"/>
              </a:rPr>
              <a:t> 18 </a:t>
            </a:r>
            <a:r>
              <a:rPr lang="en-US" sz="3000" b="1" dirty="0" err="1">
                <a:solidFill>
                  <a:srgbClr val="0000FF"/>
                </a:solidFill>
                <a:latin typeface="Times New Roman" panose="02020603050405020304" pitchFamily="18" charset="0"/>
                <a:cs typeface="Times New Roman" panose="02020603050405020304" pitchFamily="18" charset="0"/>
              </a:rPr>
              <a:t>của</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Thông</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tư</a:t>
            </a:r>
            <a:r>
              <a:rPr lang="en-US" sz="3000" b="1" dirty="0">
                <a:solidFill>
                  <a:srgbClr val="0000FF"/>
                </a:solidFill>
                <a:latin typeface="Times New Roman" panose="02020603050405020304" pitchFamily="18" charset="0"/>
                <a:cs typeface="Times New Roman" panose="02020603050405020304" pitchFamily="18" charset="0"/>
              </a:rPr>
              <a:t> 21/2019/TT-BGDĐT</a:t>
            </a:r>
            <a:r>
              <a:rPr lang="en-US" sz="3000" dirty="0">
                <a:solidFill>
                  <a:srgbClr val="0000FF"/>
                </a:solidFill>
                <a:latin typeface="Times New Roman" panose="02020603050405020304" pitchFamily="18" charset="0"/>
                <a:cs typeface="Times New Roman" panose="02020603050405020304" pitchFamily="18" charset="0"/>
              </a:rPr>
              <a:t>.</a:t>
            </a:r>
          </a:p>
          <a:p>
            <a:pPr algn="just">
              <a:spcBef>
                <a:spcPts val="1200"/>
              </a:spcBef>
            </a:pPr>
            <a:r>
              <a:rPr lang="en-US" sz="30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Điều</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chỉnh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nội</a:t>
            </a:r>
            <a:r>
              <a:rPr lang="en-US" sz="2800" dirty="0">
                <a:solidFill>
                  <a:srgbClr val="0000FF"/>
                </a:solidFill>
                <a:latin typeface="Times New Roman" panose="02020603050405020304" pitchFamily="18" charset="0"/>
                <a:cs typeface="Times New Roman" panose="02020603050405020304" pitchFamily="18" charset="0"/>
              </a:rPr>
              <a:t> dung </a:t>
            </a:r>
            <a:r>
              <a:rPr lang="en-US" sz="2800" dirty="0" err="1">
                <a:solidFill>
                  <a:srgbClr val="0000FF"/>
                </a:solidFill>
                <a:latin typeface="Times New Roman" panose="02020603050405020304" pitchFamily="18" charset="0"/>
                <a:cs typeface="Times New Roman" panose="02020603050405020304" pitchFamily="18" charset="0"/>
              </a:rPr>
              <a:t>bằng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tốt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nghiệp</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trung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học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cơ</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sở</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thuộc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thẩm</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quyền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của</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Phòng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Giáo</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dục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và</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Đào</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tạo</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3000" dirty="0" err="1" smtClean="0">
                <a:solidFill>
                  <a:srgbClr val="0000FF"/>
                </a:solidFill>
                <a:latin typeface="Times New Roman" panose="02020603050405020304" pitchFamily="18" charset="0"/>
                <a:cs typeface="Times New Roman" panose="02020603050405020304" pitchFamily="18" charset="0"/>
              </a:rPr>
              <a:t>được</a:t>
            </a:r>
            <a:r>
              <a:rPr lang="en-US" sz="3000" dirty="0" smtClean="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quy</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định</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tại</a:t>
            </a:r>
            <a:r>
              <a:rPr lang="en-US" sz="3000"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Điều</a:t>
            </a:r>
            <a:r>
              <a:rPr lang="en-US" sz="3000" b="1" dirty="0">
                <a:solidFill>
                  <a:srgbClr val="0000FF"/>
                </a:solidFill>
                <a:latin typeface="Times New Roman" panose="02020603050405020304" pitchFamily="18" charset="0"/>
                <a:cs typeface="Times New Roman" panose="02020603050405020304" pitchFamily="18" charset="0"/>
              </a:rPr>
              <a:t> 22 </a:t>
            </a:r>
            <a:r>
              <a:rPr lang="en-US" sz="3000" b="1" dirty="0" err="1">
                <a:solidFill>
                  <a:srgbClr val="0000FF"/>
                </a:solidFill>
                <a:latin typeface="Times New Roman" panose="02020603050405020304" pitchFamily="18" charset="0"/>
                <a:cs typeface="Times New Roman" panose="02020603050405020304" pitchFamily="18" charset="0"/>
              </a:rPr>
              <a:t>của</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Thông</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tư</a:t>
            </a:r>
            <a:r>
              <a:rPr lang="en-US" sz="3000" b="1" dirty="0">
                <a:solidFill>
                  <a:srgbClr val="0000FF"/>
                </a:solidFill>
                <a:latin typeface="Times New Roman" panose="02020603050405020304" pitchFamily="18" charset="0"/>
                <a:cs typeface="Times New Roman" panose="02020603050405020304" pitchFamily="18" charset="0"/>
              </a:rPr>
              <a:t> 21</a:t>
            </a:r>
            <a:r>
              <a:rPr lang="en-US" sz="3000" dirty="0">
                <a:solidFill>
                  <a:srgbClr val="0000FF"/>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việc</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chỉnh</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sửa</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nội</a:t>
            </a:r>
            <a:r>
              <a:rPr lang="en-US" sz="3000" u="sng" dirty="0">
                <a:solidFill>
                  <a:srgbClr val="FF0000"/>
                </a:solidFill>
                <a:latin typeface="Times New Roman" panose="02020603050405020304" pitchFamily="18" charset="0"/>
                <a:cs typeface="Times New Roman" panose="02020603050405020304" pitchFamily="18" charset="0"/>
              </a:rPr>
              <a:t> dung </a:t>
            </a:r>
            <a:r>
              <a:rPr lang="en-US" sz="3000" u="sng" dirty="0" err="1">
                <a:solidFill>
                  <a:srgbClr val="FF0000"/>
                </a:solidFill>
                <a:latin typeface="Times New Roman" panose="02020603050405020304" pitchFamily="18" charset="0"/>
                <a:cs typeface="Times New Roman" panose="02020603050405020304" pitchFamily="18" charset="0"/>
              </a:rPr>
              <a:t>văn</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bằng</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được</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thực</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hiện</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bằng</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quyết</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định</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chỉnh</a:t>
            </a:r>
            <a:r>
              <a:rPr lang="en-US" sz="3000" u="sng" dirty="0">
                <a:solidFill>
                  <a:srgbClr val="FF0000"/>
                </a:solidFill>
                <a:latin typeface="Times New Roman" panose="02020603050405020304" pitchFamily="18" charset="0"/>
                <a:cs typeface="Times New Roman" panose="02020603050405020304" pitchFamily="18" charset="0"/>
              </a:rPr>
              <a:t> </a:t>
            </a:r>
            <a:r>
              <a:rPr lang="en-US" sz="3000" u="sng" dirty="0" err="1">
                <a:solidFill>
                  <a:srgbClr val="FF0000"/>
                </a:solidFill>
                <a:latin typeface="Times New Roman" panose="02020603050405020304" pitchFamily="18" charset="0"/>
                <a:cs typeface="Times New Roman" panose="02020603050405020304" pitchFamily="18" charset="0"/>
              </a:rPr>
              <a:t>sửa</a:t>
            </a:r>
            <a:r>
              <a:rPr lang="en-US" sz="3000"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không</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chỉnh</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sửa</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trực</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tiếp</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trong</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văn</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bằng</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smtClean="0">
                <a:solidFill>
                  <a:srgbClr val="0000FF"/>
                </a:solidFill>
                <a:latin typeface="Times New Roman" panose="02020603050405020304" pitchFamily="18" charset="0"/>
                <a:cs typeface="Times New Roman" panose="02020603050405020304" pitchFamily="18" charset="0"/>
              </a:rPr>
              <a:t>Căn</a:t>
            </a:r>
            <a:r>
              <a:rPr lang="en-US" sz="3000" dirty="0" smtClean="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cứ</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quyết</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định</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chỉnh</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sửa</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cơ</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quan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có</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thẩm</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quyền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cấp</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văn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bằng</a:t>
            </a:r>
            <a:r>
              <a:rPr lang="en-US" sz="3000"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ghi</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đầy</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đủ</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thông</a:t>
            </a:r>
            <a:r>
              <a:rPr lang="en-US" sz="3000" b="1" dirty="0">
                <a:solidFill>
                  <a:srgbClr val="0000FF"/>
                </a:solidFill>
                <a:latin typeface="Times New Roman" panose="02020603050405020304" pitchFamily="18" charset="0"/>
                <a:cs typeface="Times New Roman" panose="02020603050405020304" pitchFamily="18" charset="0"/>
              </a:rPr>
              <a:t> tin </a:t>
            </a:r>
            <a:r>
              <a:rPr lang="en-US" sz="3000" b="1" dirty="0" err="1">
                <a:solidFill>
                  <a:srgbClr val="0000FF"/>
                </a:solidFill>
                <a:latin typeface="Times New Roman" panose="02020603050405020304" pitchFamily="18" charset="0"/>
                <a:cs typeface="Times New Roman" panose="02020603050405020304" pitchFamily="18" charset="0"/>
              </a:rPr>
              <a:t>về</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văn</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bằng</a:t>
            </a:r>
            <a:r>
              <a:rPr lang="en-US" sz="3000"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các</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nội</a:t>
            </a:r>
            <a:r>
              <a:rPr lang="en-US" sz="3000" b="1" dirty="0">
                <a:solidFill>
                  <a:srgbClr val="0000FF"/>
                </a:solidFill>
                <a:latin typeface="Times New Roman" panose="02020603050405020304" pitchFamily="18" charset="0"/>
                <a:cs typeface="Times New Roman" panose="02020603050405020304" pitchFamily="18" charset="0"/>
              </a:rPr>
              <a:t> dung </a:t>
            </a:r>
            <a:r>
              <a:rPr lang="en-US" sz="3000" b="1" dirty="0" err="1">
                <a:solidFill>
                  <a:srgbClr val="0000FF"/>
                </a:solidFill>
                <a:latin typeface="Times New Roman" panose="02020603050405020304" pitchFamily="18" charset="0"/>
                <a:cs typeface="Times New Roman" panose="02020603050405020304" pitchFamily="18" charset="0"/>
              </a:rPr>
              <a:t>được</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chỉnh</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sửa</a:t>
            </a:r>
            <a:r>
              <a:rPr lang="en-US" sz="3000" b="1"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của</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văn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bằng</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vào</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phụ</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lục</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sổ</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gốc</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cấp</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văn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bằng</a:t>
            </a:r>
            <a:r>
              <a:rPr lang="en-US" sz="3000" dirty="0">
                <a:solidFill>
                  <a:srgbClr val="0000FF"/>
                </a:solidFill>
                <a:latin typeface="Times New Roman" panose="02020603050405020304" pitchFamily="18" charset="0"/>
                <a:cs typeface="Times New Roman" panose="02020603050405020304" pitchFamily="18" charset="0"/>
              </a:rPr>
              <a:t> </a:t>
            </a:r>
            <a:r>
              <a:rPr lang="en-US" sz="3000" b="1" i="1" dirty="0">
                <a:solidFill>
                  <a:srgbClr val="0000FF"/>
                </a:solidFill>
                <a:latin typeface="Times New Roman" panose="02020603050405020304" pitchFamily="18" charset="0"/>
                <a:cs typeface="Times New Roman" panose="02020603050405020304" pitchFamily="18" charset="0"/>
              </a:rPr>
              <a:t>(</a:t>
            </a:r>
            <a:r>
              <a:rPr lang="en-US" sz="3000" b="1" i="1" dirty="0" err="1">
                <a:solidFill>
                  <a:srgbClr val="0000FF"/>
                </a:solidFill>
                <a:latin typeface="Times New Roman" panose="02020603050405020304" pitchFamily="18" charset="0"/>
                <a:cs typeface="Times New Roman" panose="02020603050405020304" pitchFamily="18" charset="0"/>
              </a:rPr>
              <a:t>Phụ</a:t>
            </a:r>
            <a:r>
              <a:rPr lang="en-US" sz="3000" b="1" i="1" dirty="0">
                <a:solidFill>
                  <a:srgbClr val="0000FF"/>
                </a:solidFill>
                <a:latin typeface="Times New Roman" panose="02020603050405020304" pitchFamily="18" charset="0"/>
                <a:cs typeface="Times New Roman" panose="02020603050405020304" pitchFamily="18" charset="0"/>
              </a:rPr>
              <a:t> </a:t>
            </a:r>
            <a:r>
              <a:rPr lang="en-US" sz="3000" b="1" i="1" dirty="0" err="1">
                <a:solidFill>
                  <a:srgbClr val="0000FF"/>
                </a:solidFill>
                <a:latin typeface="Times New Roman" panose="02020603050405020304" pitchFamily="18" charset="0"/>
                <a:cs typeface="Times New Roman" panose="02020603050405020304" pitchFamily="18" charset="0"/>
              </a:rPr>
              <a:t>lục</a:t>
            </a:r>
            <a:r>
              <a:rPr lang="en-US" sz="3000" b="1" i="1" dirty="0">
                <a:solidFill>
                  <a:srgbClr val="0000FF"/>
                </a:solidFill>
                <a:latin typeface="Times New Roman" panose="02020603050405020304" pitchFamily="18" charset="0"/>
                <a:cs typeface="Times New Roman" panose="02020603050405020304" pitchFamily="18" charset="0"/>
              </a:rPr>
              <a:t> VII)</a:t>
            </a:r>
            <a:r>
              <a:rPr lang="en-US" sz="3000" dirty="0">
                <a:solidFill>
                  <a:srgbClr val="0000FF"/>
                </a:solidFill>
                <a:latin typeface="Times New Roman" panose="02020603050405020304" pitchFamily="18" charset="0"/>
                <a:cs typeface="Times New Roman" panose="02020603050405020304" pitchFamily="18" charset="0"/>
              </a:rPr>
              <a:t>.</a:t>
            </a:r>
            <a:r>
              <a:rPr lang="en-US" sz="3000" b="1" i="1"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Thủ</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tục</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chỉnh</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sửa</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nội</a:t>
            </a:r>
            <a:r>
              <a:rPr lang="en-US" sz="3000" dirty="0">
                <a:solidFill>
                  <a:srgbClr val="0000FF"/>
                </a:solidFill>
                <a:latin typeface="Times New Roman" panose="02020603050405020304" pitchFamily="18" charset="0"/>
                <a:cs typeface="Times New Roman" panose="02020603050405020304" pitchFamily="18" charset="0"/>
              </a:rPr>
              <a:t> dung </a:t>
            </a:r>
            <a:r>
              <a:rPr lang="en-US" sz="3000" dirty="0" err="1">
                <a:solidFill>
                  <a:srgbClr val="0000FF"/>
                </a:solidFill>
                <a:latin typeface="Times New Roman" panose="02020603050405020304" pitchFamily="18" charset="0"/>
                <a:cs typeface="Times New Roman" panose="02020603050405020304" pitchFamily="18" charset="0"/>
              </a:rPr>
              <a:t>văn</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bằng</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được</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quy</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định</a:t>
            </a:r>
            <a:r>
              <a:rPr lang="en-US" sz="3000" dirty="0">
                <a:solidFill>
                  <a:srgbClr val="0000FF"/>
                </a:solidFill>
                <a:latin typeface="Times New Roman" panose="02020603050405020304" pitchFamily="18" charset="0"/>
                <a:cs typeface="Times New Roman" panose="02020603050405020304" pitchFamily="18" charset="0"/>
              </a:rPr>
              <a:t> </a:t>
            </a:r>
            <a:r>
              <a:rPr lang="en-US" sz="3000" dirty="0" err="1">
                <a:solidFill>
                  <a:srgbClr val="0000FF"/>
                </a:solidFill>
                <a:latin typeface="Times New Roman" panose="02020603050405020304" pitchFamily="18" charset="0"/>
                <a:cs typeface="Times New Roman" panose="02020603050405020304" pitchFamily="18" charset="0"/>
              </a:rPr>
              <a:t>tại</a:t>
            </a:r>
            <a:r>
              <a:rPr lang="en-US" sz="3000"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Điều</a:t>
            </a:r>
            <a:r>
              <a:rPr lang="en-US" sz="3000" b="1" dirty="0">
                <a:solidFill>
                  <a:srgbClr val="0000FF"/>
                </a:solidFill>
                <a:latin typeface="Times New Roman" panose="02020603050405020304" pitchFamily="18" charset="0"/>
                <a:cs typeface="Times New Roman" panose="02020603050405020304" pitchFamily="18" charset="0"/>
              </a:rPr>
              <a:t> 23 </a:t>
            </a:r>
            <a:r>
              <a:rPr lang="en-US" sz="3000" b="1" dirty="0" err="1">
                <a:solidFill>
                  <a:srgbClr val="0000FF"/>
                </a:solidFill>
                <a:latin typeface="Times New Roman" panose="02020603050405020304" pitchFamily="18" charset="0"/>
                <a:cs typeface="Times New Roman" panose="02020603050405020304" pitchFamily="18" charset="0"/>
              </a:rPr>
              <a:t>của</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Thông</a:t>
            </a:r>
            <a:r>
              <a:rPr lang="en-US" sz="3000" b="1" dirty="0">
                <a:solidFill>
                  <a:srgbClr val="0000FF"/>
                </a:solidFill>
                <a:latin typeface="Times New Roman" panose="02020603050405020304" pitchFamily="18" charset="0"/>
                <a:cs typeface="Times New Roman" panose="02020603050405020304" pitchFamily="18" charset="0"/>
              </a:rPr>
              <a:t> </a:t>
            </a:r>
            <a:r>
              <a:rPr lang="en-US" sz="3000" b="1" dirty="0" err="1">
                <a:solidFill>
                  <a:srgbClr val="0000FF"/>
                </a:solidFill>
                <a:latin typeface="Times New Roman" panose="02020603050405020304" pitchFamily="18" charset="0"/>
                <a:cs typeface="Times New Roman" panose="02020603050405020304" pitchFamily="18" charset="0"/>
              </a:rPr>
              <a:t>tư</a:t>
            </a:r>
            <a:r>
              <a:rPr lang="en-US" sz="3000" b="1" dirty="0">
                <a:solidFill>
                  <a:srgbClr val="0000FF"/>
                </a:solidFill>
                <a:latin typeface="Times New Roman" panose="02020603050405020304" pitchFamily="18" charset="0"/>
                <a:cs typeface="Times New Roman" panose="02020603050405020304" pitchFamily="18" charset="0"/>
              </a:rPr>
              <a:t> 21/2019/TT-BGDĐT</a:t>
            </a:r>
            <a:r>
              <a:rPr lang="en-US" sz="3000" dirty="0">
                <a:solidFill>
                  <a:srgbClr val="0000FF"/>
                </a:solidFill>
                <a:latin typeface="Times New Roman" panose="02020603050405020304" pitchFamily="18" charset="0"/>
                <a:cs typeface="Times New Roman" panose="02020603050405020304" pitchFamily="18" charset="0"/>
              </a:rPr>
              <a:t>.</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latin typeface="Arial" panose="020B0604020202020204" pitchFamily="34" charset="0"/>
                <a:cs typeface="Arial" panose="020B0604020202020204" pitchFamily="34" charset="0"/>
              </a:rPr>
              <a:t>CẤP LẠI, CHỈNH SỬA, THU HỒI, HỦY BỎ VĂN BẰNG</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601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pic>
        <p:nvPicPr>
          <p:cNvPr id="3" name="Picture 2"/>
          <p:cNvPicPr>
            <a:picLocks noChangeAspect="1"/>
          </p:cNvPicPr>
          <p:nvPr/>
        </p:nvPicPr>
        <p:blipFill>
          <a:blip r:embed="rId2"/>
          <a:stretch>
            <a:fillRect/>
          </a:stretch>
        </p:blipFill>
        <p:spPr>
          <a:xfrm>
            <a:off x="-1" y="743298"/>
            <a:ext cx="12191999" cy="6114702"/>
          </a:xfrm>
          <a:prstGeom prst="rect">
            <a:avLst/>
          </a:prstGeom>
        </p:spPr>
      </p:pic>
      <p:sp>
        <p:nvSpPr>
          <p:cNvPr id="7" name="TextBox 6"/>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latin typeface="Arial" panose="020B0604020202020204" pitchFamily="34" charset="0"/>
                <a:cs typeface="Arial" panose="020B0604020202020204" pitchFamily="34" charset="0"/>
              </a:rPr>
              <a:t>CẤP LẠI, CHỈNH SỬA, THU HỒI, HỦY BỎ VĂN BẰNG</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3169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457" y="771381"/>
            <a:ext cx="11081657" cy="5324535"/>
          </a:xfrm>
          <a:prstGeom prst="rect">
            <a:avLst/>
          </a:prstGeom>
        </p:spPr>
        <p:txBody>
          <a:bodyPr wrap="square">
            <a:spAutoFit/>
          </a:bodyPr>
          <a:lstStyle/>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Thông tin công bố công khai về cấp văn bằng gồm các nội dung: </a:t>
            </a:r>
            <a:r>
              <a:rPr lang="en-US" sz="3200">
                <a:solidFill>
                  <a:srgbClr val="FF0000"/>
                </a:solidFill>
                <a:latin typeface="Times New Roman" panose="02020603050405020304" pitchFamily="18" charset="0"/>
                <a:cs typeface="Times New Roman" panose="02020603050405020304" pitchFamily="18" charset="0"/>
              </a:rPr>
              <a:t>tên văn bằng; họ, chữ đệm, tên, ngày tháng năm sinh của người được cấp văn bằng; số hiệu và số vào sổ gốc cấp văn bằng; ngày tháng năm cấp văn bằng.</a:t>
            </a:r>
          </a:p>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Thông tin công bố công khai phải được </a:t>
            </a:r>
            <a:r>
              <a:rPr lang="en-US" sz="3200" b="1">
                <a:solidFill>
                  <a:srgbClr val="0000FF"/>
                </a:solidFill>
                <a:latin typeface="Times New Roman" panose="02020603050405020304" pitchFamily="18" charset="0"/>
                <a:cs typeface="Times New Roman" panose="02020603050405020304" pitchFamily="18" charset="0"/>
              </a:rPr>
              <a:t>cập nhật và lưu trữ thường xuyên</a:t>
            </a:r>
            <a:r>
              <a:rPr lang="en-US" sz="3200">
                <a:solidFill>
                  <a:srgbClr val="0000FF"/>
                </a:solidFill>
                <a:latin typeface="Times New Roman" panose="02020603050405020304" pitchFamily="18" charset="0"/>
                <a:cs typeface="Times New Roman" panose="02020603050405020304" pitchFamily="18" charset="0"/>
              </a:rPr>
              <a:t> trên cổng thông tin điện tử của cơ quan;</a:t>
            </a:r>
          </a:p>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Việc công bố công khai thông tin về cấp, chỉnh sửa, thu hồi, hủy bỏ văn bằng, chứng chỉ trên cổng thông tin điện tử được thực hiện đối với cả văn bằng </a:t>
            </a:r>
            <a:r>
              <a:rPr lang="en-US" sz="3200">
                <a:solidFill>
                  <a:srgbClr val="FF0000"/>
                </a:solidFill>
                <a:latin typeface="Times New Roman" panose="02020603050405020304" pitchFamily="18" charset="0"/>
                <a:cs typeface="Times New Roman" panose="02020603050405020304" pitchFamily="18" charset="0"/>
              </a:rPr>
              <a:t>đã được cấp trước ngày Quy chế này có hiệu lực thi hành</a:t>
            </a:r>
            <a:r>
              <a:rPr lang="en-US" sz="3200">
                <a:solidFill>
                  <a:srgbClr val="0000FF"/>
                </a:solidFill>
                <a:latin typeface="Times New Roman" panose="02020603050405020304" pitchFamily="18" charset="0"/>
                <a:cs typeface="Times New Roman" panose="02020603050405020304" pitchFamily="18" charset="0"/>
              </a:rPr>
              <a:t>.</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415498"/>
          </a:xfrm>
          <a:prstGeom prst="rect">
            <a:avLst/>
          </a:prstGeom>
          <a:noFill/>
        </p:spPr>
        <p:txBody>
          <a:bodyPr wrap="square" rtlCol="0">
            <a:spAutoFit/>
          </a:bodyPr>
          <a:lstStyle/>
          <a:p>
            <a:r>
              <a:rPr lang="en-US" sz="2100" b="1">
                <a:solidFill>
                  <a:srgbClr val="FF0000"/>
                </a:solidFill>
                <a:latin typeface="Arial" panose="020B0604020202020204" pitchFamily="34" charset="0"/>
                <a:cs typeface="Arial" panose="020B0604020202020204" pitchFamily="34" charset="0"/>
              </a:rPr>
              <a:t>CÔNG BỐ CÔNG KHAI THÔNG TIN VỀ CẤP VĂN BẰNG TRÊN CỔNG THÔNG TIN ĐIỆN TỬ</a:t>
            </a:r>
            <a:endParaRPr lang="en-US" sz="21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196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anim calcmode="lin" valueType="num">
                                      <p:cBhvr>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500"/>
                                        <p:tgtEl>
                                          <p:spTgt spid="4">
                                            <p:txEl>
                                              <p:pRg st="2" end="2"/>
                                            </p:txEl>
                                          </p:spTgt>
                                        </p:tgtEl>
                                      </p:cBhvr>
                                    </p:animEffect>
                                    <p:anim calcmode="lin" valueType="num">
                                      <p:cBhvr>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488" y="716731"/>
            <a:ext cx="11714620" cy="584775"/>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b="1" dirty="0" err="1">
                <a:solidFill>
                  <a:srgbClr val="0000FF"/>
                </a:solidFill>
                <a:latin typeface="Arial" panose="020B0604020202020204" pitchFamily="34" charset="0"/>
                <a:cs typeface="Arial" panose="020B0604020202020204" pitchFamily="34" charset="0"/>
              </a:rPr>
              <a:t>Đối</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với</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các</a:t>
            </a:r>
            <a:r>
              <a:rPr lang="en-US" sz="3200" b="1" dirty="0">
                <a:solidFill>
                  <a:srgbClr val="0000FF"/>
                </a:solidFill>
                <a:latin typeface="Arial" panose="020B0604020202020204" pitchFamily="34" charset="0"/>
                <a:cs typeface="Arial" panose="020B0604020202020204" pitchFamily="34" charset="0"/>
              </a:rPr>
              <a:t> </a:t>
            </a:r>
            <a:r>
              <a:rPr lang="en-US" sz="3200" b="1" dirty="0" err="1" smtClean="0">
                <a:solidFill>
                  <a:srgbClr val="0000FF"/>
                </a:solidFill>
                <a:latin typeface="Arial" panose="020B0604020202020204" pitchFamily="34" charset="0"/>
                <a:cs typeface="Arial" panose="020B0604020202020204" pitchFamily="34" charset="0"/>
              </a:rPr>
              <a:t>cơ</a:t>
            </a:r>
            <a:r>
              <a:rPr lang="en-US" sz="3200" b="1" dirty="0" smtClean="0">
                <a:solidFill>
                  <a:srgbClr val="0000FF"/>
                </a:solidFill>
                <a:latin typeface="Arial" panose="020B0604020202020204" pitchFamily="34" charset="0"/>
                <a:cs typeface="Arial" panose="020B0604020202020204" pitchFamily="34" charset="0"/>
              </a:rPr>
              <a:t> </a:t>
            </a:r>
            <a:r>
              <a:rPr lang="en-US" sz="3200" b="1" dirty="0" err="1" smtClean="0">
                <a:solidFill>
                  <a:srgbClr val="0000FF"/>
                </a:solidFill>
                <a:latin typeface="Arial" panose="020B0604020202020204" pitchFamily="34" charset="0"/>
                <a:cs typeface="Arial" panose="020B0604020202020204" pitchFamily="34" charset="0"/>
              </a:rPr>
              <a:t>sơ</a:t>
            </a:r>
            <a:r>
              <a:rPr lang="en-US" sz="3200" b="1" dirty="0" smtClean="0">
                <a:solidFill>
                  <a:srgbClr val="0000FF"/>
                </a:solidFill>
                <a:latin typeface="Arial" panose="020B0604020202020204" pitchFamily="34" charset="0"/>
                <a:cs typeface="Arial" panose="020B0604020202020204" pitchFamily="34" charset="0"/>
              </a:rPr>
              <a:t>̉ </a:t>
            </a:r>
            <a:r>
              <a:rPr lang="en-US" sz="3200" b="1" dirty="0" err="1" smtClean="0">
                <a:solidFill>
                  <a:srgbClr val="0000FF"/>
                </a:solidFill>
                <a:latin typeface="Arial" panose="020B0604020202020204" pitchFamily="34" charset="0"/>
                <a:cs typeface="Arial" panose="020B0604020202020204" pitchFamily="34" charset="0"/>
              </a:rPr>
              <a:t>giáo</a:t>
            </a:r>
            <a:r>
              <a:rPr lang="en-US" sz="3200" b="1" dirty="0" smtClean="0">
                <a:solidFill>
                  <a:srgbClr val="0000FF"/>
                </a:solidFill>
                <a:latin typeface="Arial" panose="020B0604020202020204" pitchFamily="34" charset="0"/>
                <a:cs typeface="Arial" panose="020B0604020202020204" pitchFamily="34" charset="0"/>
              </a:rPr>
              <a:t> </a:t>
            </a:r>
            <a:r>
              <a:rPr lang="en-US" sz="3200" b="1" dirty="0" err="1" smtClean="0">
                <a:solidFill>
                  <a:srgbClr val="0000FF"/>
                </a:solidFill>
                <a:latin typeface="Arial" panose="020B0604020202020204" pitchFamily="34" charset="0"/>
                <a:cs typeface="Arial" panose="020B0604020202020204" pitchFamily="34" charset="0"/>
              </a:rPr>
              <a:t>dục</a:t>
            </a:r>
            <a:r>
              <a:rPr lang="en-US" sz="3200" b="1" dirty="0" smtClean="0">
                <a:solidFill>
                  <a:srgbClr val="0000FF"/>
                </a:solidFill>
                <a:latin typeface="Arial" panose="020B0604020202020204" pitchFamily="34" charset="0"/>
                <a:cs typeface="Arial" panose="020B0604020202020204" pitchFamily="34" charset="0"/>
              </a:rPr>
              <a:t>:</a:t>
            </a:r>
            <a:endParaRPr lang="en-US" sz="3200" dirty="0">
              <a:solidFill>
                <a:srgbClr val="0000FF"/>
              </a:solidFill>
              <a:latin typeface="Arial" panose="020B0604020202020204" pitchFamily="34" charset="0"/>
              <a:cs typeface="Arial" panose="020B0604020202020204" pitchFamily="34" charset="0"/>
            </a:endParaRPr>
          </a:p>
        </p:txBody>
      </p:sp>
      <p:sp>
        <p:nvSpPr>
          <p:cNvPr id="4" name="Rectangle 3"/>
          <p:cNvSpPr/>
          <p:nvPr/>
        </p:nvSpPr>
        <p:spPr>
          <a:xfrm>
            <a:off x="239487" y="1357260"/>
            <a:ext cx="11714622" cy="4524315"/>
          </a:xfrm>
          <a:prstGeom prst="rect">
            <a:avLst/>
          </a:prstGeom>
        </p:spPr>
        <p:txBody>
          <a:bodyPr wrap="square">
            <a:spAutoFit/>
          </a:bodyPr>
          <a:lstStyle/>
          <a:p>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Trong</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gian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chờ</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cơ</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sơ</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giáo</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dục</a:t>
            </a:r>
            <a:r>
              <a:rPr lang="en-US" sz="3200" dirty="0" smtClean="0">
                <a:solidFill>
                  <a:srgbClr val="0000FF"/>
                </a:solidFill>
                <a:latin typeface="Times New Roman" panose="02020603050405020304" pitchFamily="18" charset="0"/>
                <a:cs typeface="Times New Roman" panose="02020603050405020304" pitchFamily="18" charset="0"/>
              </a:rPr>
              <a:t> có </a:t>
            </a:r>
            <a:r>
              <a:rPr lang="en-US" sz="3200" dirty="0" err="1" smtClean="0">
                <a:solidFill>
                  <a:srgbClr val="0000FF"/>
                </a:solidFill>
                <a:latin typeface="Times New Roman" panose="02020603050405020304" pitchFamily="18" charset="0"/>
                <a:cs typeface="Times New Roman" panose="02020603050405020304" pitchFamily="18" charset="0"/>
              </a:rPr>
              <a:t>cấp</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trung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Giấy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nhận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tốt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nghiệp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trung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mẫu</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xuất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ra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từ</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phần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mềm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thi</a:t>
            </a:r>
            <a:r>
              <a:rPr lang="en-US" sz="3200" dirty="0">
                <a:solidFill>
                  <a:srgbClr val="0000FF"/>
                </a:solidFill>
                <a:latin typeface="Times New Roman" panose="02020603050405020304" pitchFamily="18" charset="0"/>
                <a:cs typeface="Times New Roman" panose="02020603050405020304" pitchFamily="18" charset="0"/>
              </a:rPr>
              <a:t> do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Đào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tạo</a:t>
            </a:r>
            <a:r>
              <a:rPr lang="en-US" sz="3200" dirty="0">
                <a:solidFill>
                  <a:srgbClr val="0000FF"/>
                </a:solidFill>
                <a:latin typeface="Times New Roman" panose="02020603050405020304" pitchFamily="18" charset="0"/>
                <a:cs typeface="Times New Roman" panose="02020603050405020304" pitchFamily="18" charset="0"/>
              </a:rPr>
              <a:t> ban </a:t>
            </a:r>
            <a:r>
              <a:rPr lang="en-US" sz="3200" dirty="0" err="1">
                <a:solidFill>
                  <a:srgbClr val="0000FF"/>
                </a:solidFill>
                <a:latin typeface="Times New Roman" panose="02020603050405020304" pitchFamily="18" charset="0"/>
                <a:cs typeface="Times New Roman" panose="02020603050405020304" pitchFamily="18" charset="0"/>
              </a:rPr>
              <a:t>hành</a:t>
            </a:r>
            <a:r>
              <a:rPr lang="en-US" sz="3200" dirty="0">
                <a:solidFill>
                  <a:srgbClr val="0000FF"/>
                </a:solidFill>
                <a:latin typeface="Times New Roman" panose="02020603050405020304" pitchFamily="18" charset="0"/>
                <a:cs typeface="Times New Roman" panose="02020603050405020304" pitchFamily="18" charset="0"/>
              </a:rPr>
              <a:t>;</a:t>
            </a:r>
          </a:p>
          <a:p>
            <a:pPr algn="just"/>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cơ</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sơ</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giáo</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dục</a:t>
            </a:r>
            <a:r>
              <a:rPr lang="en-US" sz="3200" dirty="0" smtClean="0">
                <a:solidFill>
                  <a:srgbClr val="0000FF"/>
                </a:solidFill>
                <a:latin typeface="Times New Roman" panose="02020603050405020304" pitchFamily="18" charset="0"/>
                <a:cs typeface="Times New Roman" panose="02020603050405020304" pitchFamily="18" charset="0"/>
              </a:rPr>
              <a:t> có </a:t>
            </a:r>
            <a:r>
              <a:rPr lang="en-US" sz="3200" dirty="0" err="1" smtClean="0">
                <a:solidFill>
                  <a:srgbClr val="0000FF"/>
                </a:solidFill>
                <a:latin typeface="Times New Roman" panose="02020603050405020304" pitchFamily="18" charset="0"/>
                <a:cs typeface="Times New Roman" panose="02020603050405020304" pitchFamily="18" charset="0"/>
              </a:rPr>
              <a:t>cấp</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trung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sở</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nhận</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đã</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được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ghi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đầy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đủ</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nội</a:t>
            </a:r>
            <a:r>
              <a:rPr lang="en-US" sz="3200" dirty="0">
                <a:solidFill>
                  <a:srgbClr val="0000FF"/>
                </a:solidFill>
                <a:latin typeface="Times New Roman" panose="02020603050405020304" pitchFamily="18" charset="0"/>
                <a:cs typeface="Times New Roman" panose="02020603050405020304" pitchFamily="18" charset="0"/>
              </a:rPr>
              <a:t> dung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ký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đóng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dấu</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đúng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định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từ</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Phòng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Đào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tạo</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để</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người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được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Đồng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thời</a:t>
            </a:r>
            <a:r>
              <a:rPr lang="en-US" sz="3200"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lập</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Sổ</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cấp</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bằng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tốt</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nghiệp</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trung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học</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cơ</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sở</a:t>
            </a:r>
            <a:r>
              <a:rPr lang="en-US" sz="3200" b="1"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từ</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sổ</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gốc</a:t>
            </a:r>
            <a:r>
              <a:rPr lang="en-US" sz="3200" dirty="0">
                <a:solidFill>
                  <a:srgbClr val="0000FF"/>
                </a:solidFill>
                <a:latin typeface="Times New Roman" panose="02020603050405020304" pitchFamily="18" charset="0"/>
                <a:cs typeface="Times New Roman" panose="02020603050405020304" pitchFamily="18" charset="0"/>
              </a:rPr>
              <a:t> </a:t>
            </a:r>
            <a:r>
              <a:rPr lang="en-US" sz="3200" i="1" dirty="0">
                <a:solidFill>
                  <a:srgbClr val="0000FF"/>
                </a:solidFill>
                <a:latin typeface="Times New Roman" panose="02020603050405020304" pitchFamily="18" charset="0"/>
                <a:cs typeface="Times New Roman" panose="02020603050405020304" pitchFamily="18" charset="0"/>
              </a:rPr>
              <a:t>(</a:t>
            </a:r>
            <a:r>
              <a:rPr lang="en-US" sz="3200" i="1" dirty="0" err="1">
                <a:solidFill>
                  <a:srgbClr val="0000FF"/>
                </a:solidFill>
                <a:latin typeface="Times New Roman" panose="02020603050405020304" pitchFamily="18" charset="0"/>
                <a:cs typeface="Times New Roman" panose="02020603050405020304" pitchFamily="18" charset="0"/>
              </a:rPr>
              <a:t>theo</a:t>
            </a:r>
            <a:r>
              <a:rPr lang="en-US" sz="3200" i="1" dirty="0">
                <a:solidFill>
                  <a:srgbClr val="0000FF"/>
                </a:solidFill>
                <a:latin typeface="Times New Roman" panose="02020603050405020304" pitchFamily="18" charset="0"/>
                <a:cs typeface="Times New Roman" panose="02020603050405020304" pitchFamily="18" charset="0"/>
              </a:rPr>
              <a:t> </a:t>
            </a:r>
            <a:r>
              <a:rPr lang="en-US" sz="3200" b="1" i="1" dirty="0" err="1">
                <a:solidFill>
                  <a:srgbClr val="0000FF"/>
                </a:solidFill>
                <a:latin typeface="Times New Roman" panose="02020603050405020304" pitchFamily="18" charset="0"/>
                <a:cs typeface="Times New Roman" panose="02020603050405020304" pitchFamily="18" charset="0"/>
              </a:rPr>
              <a:t>Mẫu</a:t>
            </a:r>
            <a:r>
              <a:rPr lang="en-US" sz="3200" b="1" i="1" dirty="0">
                <a:solidFill>
                  <a:srgbClr val="0000FF"/>
                </a:solidFill>
                <a:latin typeface="Times New Roman" panose="02020603050405020304" pitchFamily="18" charset="0"/>
                <a:cs typeface="Times New Roman" panose="02020603050405020304" pitchFamily="18" charset="0"/>
              </a:rPr>
              <a:t> 2</a:t>
            </a:r>
            <a:r>
              <a:rPr lang="en-US" sz="3200" i="1" dirty="0">
                <a:solidFill>
                  <a:srgbClr val="0000FF"/>
                </a:solidFill>
                <a:latin typeface="Times New Roman" panose="02020603050405020304" pitchFamily="18" charset="0"/>
                <a:cs typeface="Times New Roman" panose="02020603050405020304" pitchFamily="18" charset="0"/>
              </a:rPr>
              <a: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để</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dõi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việc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đơn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vị</a:t>
            </a:r>
            <a:r>
              <a:rPr lang="en-US" sz="3200" dirty="0">
                <a:solidFill>
                  <a:srgbClr val="0000FF"/>
                </a:solidFill>
                <a:latin typeface="Times New Roman" panose="02020603050405020304" pitchFamily="18" charset="0"/>
                <a:cs typeface="Times New Roman" panose="02020603050405020304" pitchFamily="18" charset="0"/>
              </a:rPr>
              <a:t>.</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7" name="TextBox 6"/>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PHÁT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345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anim calcmode="lin" valueType="num">
                                      <p:cBhvr>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500"/>
                                        <p:tgtEl>
                                          <p:spTgt spid="4">
                                            <p:txEl>
                                              <p:pRg st="1" end="1"/>
                                            </p:txEl>
                                          </p:spTgt>
                                        </p:tgtEl>
                                      </p:cBhvr>
                                    </p:animEffect>
                                    <p:anim calcmode="lin" valueType="num">
                                      <p:cBhvr>
                                        <p:cTn id="20"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488" y="716731"/>
            <a:ext cx="11714620" cy="584775"/>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b="1" dirty="0" err="1">
                <a:solidFill>
                  <a:srgbClr val="0000FF"/>
                </a:solidFill>
                <a:latin typeface="Arial" panose="020B0604020202020204" pitchFamily="34" charset="0"/>
                <a:cs typeface="Arial" panose="020B0604020202020204" pitchFamily="34" charset="0"/>
              </a:rPr>
              <a:t>Đối</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với</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các</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cơ</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sơ</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giáo</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dục</a:t>
            </a:r>
            <a:r>
              <a:rPr lang="en-US" sz="3200" b="1" dirty="0">
                <a:solidFill>
                  <a:srgbClr val="0000FF"/>
                </a:solidFill>
                <a:latin typeface="Arial" panose="020B0604020202020204" pitchFamily="34" charset="0"/>
                <a:cs typeface="Arial" panose="020B0604020202020204" pitchFamily="34" charset="0"/>
              </a:rPr>
              <a:t>:</a:t>
            </a:r>
            <a:endParaRPr lang="en-US" sz="3200" dirty="0">
              <a:solidFill>
                <a:srgbClr val="0000FF"/>
              </a:solidFill>
              <a:latin typeface="Arial" panose="020B0604020202020204" pitchFamily="34" charset="0"/>
              <a:cs typeface="Arial" panose="020B0604020202020204" pitchFamily="34" charset="0"/>
            </a:endParaRPr>
          </a:p>
        </p:txBody>
      </p:sp>
      <p:sp>
        <p:nvSpPr>
          <p:cNvPr id="4" name="Rectangle 3"/>
          <p:cNvSpPr/>
          <p:nvPr/>
        </p:nvSpPr>
        <p:spPr>
          <a:xfrm>
            <a:off x="555170" y="1357260"/>
            <a:ext cx="11081657" cy="4401205"/>
          </a:xfrm>
          <a:prstGeom prst="rect">
            <a:avLst/>
          </a:prstGeom>
        </p:spPr>
        <p:txBody>
          <a:bodyPr wrap="square">
            <a:spAutoFit/>
          </a:bodyPr>
          <a:lstStyle/>
          <a:p>
            <a:pPr algn="just">
              <a:spcBef>
                <a:spcPts val="1200"/>
              </a:spcBef>
            </a:pPr>
            <a:r>
              <a:rPr lang="en-US" sz="2800"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Khi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cấp</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phát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bằng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tốt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nghiệp</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trung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học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cơ</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smtClean="0">
                <a:solidFill>
                  <a:srgbClr val="0000FF"/>
                </a:solidFill>
                <a:latin typeface="Times New Roman" panose="02020603050405020304" pitchFamily="18" charset="0"/>
                <a:cs typeface="Times New Roman" panose="02020603050405020304" pitchFamily="18" charset="0"/>
              </a:rPr>
              <a:t>sở</a:t>
            </a:r>
            <a:r>
              <a:rPr lang="en-US" sz="2800" b="1" dirty="0" smtClean="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được</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thực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hiện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tại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các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đơn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vị</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cần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thực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hiện</a:t>
            </a:r>
            <a:r>
              <a:rPr lang="en-US" sz="2800" dirty="0">
                <a:solidFill>
                  <a:srgbClr val="0000FF"/>
                </a:solidFill>
                <a:latin typeface="Times New Roman" panose="02020603050405020304" pitchFamily="18" charset="0"/>
                <a:cs typeface="Times New Roman" panose="02020603050405020304" pitchFamily="18" charset="0"/>
              </a:rPr>
              <a:t>:</a:t>
            </a:r>
          </a:p>
          <a:p>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Ghi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các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thông</a:t>
            </a:r>
            <a:r>
              <a:rPr lang="en-US" sz="2800" dirty="0">
                <a:solidFill>
                  <a:srgbClr val="0000FF"/>
                </a:solidFill>
                <a:latin typeface="Times New Roman" panose="02020603050405020304" pitchFamily="18" charset="0"/>
                <a:cs typeface="Times New Roman" panose="02020603050405020304" pitchFamily="18" charset="0"/>
              </a:rPr>
              <a:t> tin </a:t>
            </a:r>
            <a:r>
              <a:rPr lang="en-US" sz="2800" dirty="0" err="1">
                <a:solidFill>
                  <a:srgbClr val="0000FF"/>
                </a:solidFill>
                <a:latin typeface="Times New Roman" panose="02020603050405020304" pitchFamily="18" charset="0"/>
                <a:cs typeface="Times New Roman" panose="02020603050405020304" pitchFamily="18" charset="0"/>
              </a:rPr>
              <a:t>của</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bằng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vào</a:t>
            </a:r>
            <a:r>
              <a:rPr lang="en-US" sz="2800" dirty="0">
                <a:solidFill>
                  <a:srgbClr val="0000FF"/>
                </a:solidFill>
                <a:latin typeface="Times New Roman" panose="02020603050405020304" pitchFamily="18" charset="0"/>
                <a:cs typeface="Times New Roman" panose="02020603050405020304" pitchFamily="18" charset="0"/>
              </a:rPr>
              <a:t> </a:t>
            </a:r>
            <a:r>
              <a:rPr lang="en-US" sz="2800" b="1" u="sng" dirty="0" err="1">
                <a:solidFill>
                  <a:srgbClr val="0000FF"/>
                </a:solidFill>
                <a:latin typeface="Times New Roman" panose="02020603050405020304" pitchFamily="18" charset="0"/>
                <a:cs typeface="Times New Roman" panose="02020603050405020304" pitchFamily="18" charset="0"/>
              </a:rPr>
              <a:t>Sổ</a:t>
            </a:r>
            <a:r>
              <a:rPr lang="en-US" sz="2800" b="1" u="sng" dirty="0">
                <a:solidFill>
                  <a:srgbClr val="0000FF"/>
                </a:solidFill>
                <a:latin typeface="Times New Roman" panose="02020603050405020304" pitchFamily="18" charset="0"/>
                <a:cs typeface="Times New Roman" panose="02020603050405020304" pitchFamily="18" charset="0"/>
              </a:rPr>
              <a:t> </a:t>
            </a:r>
            <a:r>
              <a:rPr lang="en-US" sz="2800" b="1" u="sng" dirty="0" err="1">
                <a:solidFill>
                  <a:srgbClr val="0000FF"/>
                </a:solidFill>
                <a:latin typeface="Times New Roman" panose="02020603050405020304" pitchFamily="18" charset="0"/>
                <a:cs typeface="Times New Roman" panose="02020603050405020304" pitchFamily="18" charset="0"/>
              </a:rPr>
              <a:t>đăng</a:t>
            </a:r>
            <a:r>
              <a:rPr lang="en-US" sz="2800" b="1" u="sng" dirty="0">
                <a:solidFill>
                  <a:srgbClr val="0000FF"/>
                </a:solidFill>
                <a:latin typeface="Times New Roman" panose="02020603050405020304" pitchFamily="18" charset="0"/>
                <a:cs typeface="Times New Roman" panose="02020603050405020304" pitchFamily="18" charset="0"/>
              </a:rPr>
              <a:t> </a:t>
            </a:r>
            <a:r>
              <a:rPr lang="en-US" sz="2800" b="1" u="sng" dirty="0" err="1">
                <a:solidFill>
                  <a:srgbClr val="0000FF"/>
                </a:solidFill>
                <a:latin typeface="Times New Roman" panose="02020603050405020304" pitchFamily="18" charset="0"/>
                <a:cs typeface="Times New Roman" panose="02020603050405020304" pitchFamily="18" charset="0"/>
              </a:rPr>
              <a:t>bộ</a:t>
            </a:r>
            <a:r>
              <a:rPr lang="en-US" sz="2800" b="1" u="sng"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và</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phát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bằng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cho</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người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được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cấp</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người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được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cấp</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bằng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b="1" dirty="0" err="1" smtClean="0">
                <a:solidFill>
                  <a:srgbClr val="0000FF"/>
                </a:solidFill>
                <a:latin typeface="Times New Roman" panose="02020603050405020304" pitchFamily="18" charset="0"/>
                <a:cs typeface="Times New Roman" panose="02020603050405020304" pitchFamily="18" charset="0"/>
              </a:rPr>
              <a:t>kiểm</a:t>
            </a:r>
            <a:r>
              <a:rPr lang="en-US" sz="2800" b="1" dirty="0" smtClean="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kỹ</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thông</a:t>
            </a:r>
            <a:r>
              <a:rPr lang="en-US" sz="2800" b="1" dirty="0">
                <a:solidFill>
                  <a:srgbClr val="0000FF"/>
                </a:solidFill>
                <a:latin typeface="Times New Roman" panose="02020603050405020304" pitchFamily="18" charset="0"/>
                <a:cs typeface="Times New Roman" panose="02020603050405020304" pitchFamily="18" charset="0"/>
              </a:rPr>
              <a:t> tin </a:t>
            </a:r>
            <a:r>
              <a:rPr lang="en-US" sz="2800" dirty="0">
                <a:solidFill>
                  <a:srgbClr val="0000FF"/>
                </a:solidFill>
                <a:latin typeface="Times New Roman" panose="02020603050405020304" pitchFamily="18" charset="0"/>
                <a:cs typeface="Times New Roman" panose="02020603050405020304" pitchFamily="18" charset="0"/>
              </a:rPr>
              <a:t>in </a:t>
            </a:r>
            <a:r>
              <a:rPr lang="en-US" sz="2800" dirty="0" err="1">
                <a:solidFill>
                  <a:srgbClr val="0000FF"/>
                </a:solidFill>
                <a:latin typeface="Times New Roman" panose="02020603050405020304" pitchFamily="18" charset="0"/>
                <a:cs typeface="Times New Roman" panose="02020603050405020304" pitchFamily="18" charset="0"/>
              </a:rPr>
              <a:t>trên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bằng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và</a:t>
            </a:r>
            <a:r>
              <a:rPr lang="en-US" sz="2800" dirty="0">
                <a:solidFill>
                  <a:srgbClr val="0000FF"/>
                </a:solidFill>
                <a:latin typeface="Times New Roman" panose="02020603050405020304" pitchFamily="18" charset="0"/>
                <a:cs typeface="Times New Roman" panose="02020603050405020304" pitchFamily="18" charset="0"/>
              </a:rPr>
              <a:t> </a:t>
            </a:r>
            <a:r>
              <a:rPr lang="en-US" sz="2800" b="1" u="sng" dirty="0" err="1" smtClean="0">
                <a:solidFill>
                  <a:srgbClr val="0000FF"/>
                </a:solidFill>
                <a:latin typeface="Times New Roman" panose="02020603050405020304" pitchFamily="18" charset="0"/>
                <a:cs typeface="Times New Roman" panose="02020603050405020304" pitchFamily="18" charset="0"/>
              </a:rPr>
              <a:t>ký</a:t>
            </a:r>
            <a:r>
              <a:rPr lang="en-US" sz="2800" b="1" u="sng" dirty="0" smtClean="0">
                <a:solidFill>
                  <a:srgbClr val="0000FF"/>
                </a:solidFill>
                <a:latin typeface="Times New Roman" panose="02020603050405020304" pitchFamily="18" charset="0"/>
                <a:cs typeface="Times New Roman" panose="02020603050405020304" pitchFamily="18" charset="0"/>
              </a:rPr>
              <a:t> </a:t>
            </a:r>
            <a:r>
              <a:rPr lang="en-US" sz="2800" b="1" u="sng" dirty="0" err="1">
                <a:solidFill>
                  <a:srgbClr val="0000FF"/>
                </a:solidFill>
                <a:latin typeface="Times New Roman" panose="02020603050405020304" pitchFamily="18" charset="0"/>
                <a:cs typeface="Times New Roman" panose="02020603050405020304" pitchFamily="18" charset="0"/>
              </a:rPr>
              <a:t>nhận</a:t>
            </a:r>
            <a:r>
              <a:rPr lang="en-US" sz="2800" b="1" u="sng" dirty="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trong</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cột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ghi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chú</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Sổ</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đăng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bộ</a:t>
            </a:r>
            <a:r>
              <a:rPr lang="en-US" sz="2800" b="1"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và</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ký</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vào</a:t>
            </a:r>
            <a:r>
              <a:rPr lang="en-US" sz="2800"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Sổ</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cấp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bằng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smtClean="0">
                <a:solidFill>
                  <a:srgbClr val="FF0000"/>
                </a:solidFill>
                <a:latin typeface="Times New Roman" panose="02020603050405020304" pitchFamily="18" charset="0"/>
                <a:cs typeface="Times New Roman" panose="02020603050405020304" pitchFamily="18" charset="0"/>
              </a:rPr>
              <a:t>(</a:t>
            </a:r>
            <a:r>
              <a:rPr lang="en-US" sz="2800" dirty="0" err="1">
                <a:solidFill>
                  <a:srgbClr val="0000FF"/>
                </a:solidFill>
                <a:latin typeface="Times New Roman" panose="02020603050405020304" pitchFamily="18" charset="0"/>
                <a:cs typeface="Times New Roman" panose="02020603050405020304" pitchFamily="18" charset="0"/>
              </a:rPr>
              <a:t>Điều</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a:solidFill>
                  <a:srgbClr val="0000FF"/>
                </a:solidFill>
                <a:latin typeface="Times New Roman" panose="02020603050405020304" pitchFamily="18" charset="0"/>
                <a:cs typeface="Times New Roman" panose="02020603050405020304" pitchFamily="18" charset="0"/>
              </a:rPr>
              <a:t>21. </a:t>
            </a:r>
            <a:r>
              <a:rPr lang="en-US" sz="2800" dirty="0" err="1">
                <a:solidFill>
                  <a:srgbClr val="0000FF"/>
                </a:solidFill>
                <a:latin typeface="Times New Roman" panose="02020603050405020304" pitchFamily="18" charset="0"/>
                <a:cs typeface="Times New Roman" panose="02020603050405020304" pitchFamily="18" charset="0"/>
              </a:rPr>
              <a:t>Hệ</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thống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hồ</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sơ</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quản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lý</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hoạt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động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giáo</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dục</a:t>
            </a:r>
            <a:endParaRPr lang="en-US" sz="2800" dirty="0">
              <a:solidFill>
                <a:srgbClr val="0000FF"/>
              </a:solidFill>
              <a:latin typeface="Times New Roman" panose="02020603050405020304" pitchFamily="18" charset="0"/>
              <a:cs typeface="Times New Roman" panose="02020603050405020304" pitchFamily="18" charset="0"/>
            </a:endParaRPr>
          </a:p>
          <a:p>
            <a:pPr marL="514350" indent="-514350">
              <a:buAutoNum type="arabicPeriod"/>
            </a:pPr>
            <a:r>
              <a:rPr lang="en-US" sz="2800" dirty="0" err="1" smtClean="0">
                <a:solidFill>
                  <a:srgbClr val="0000FF"/>
                </a:solidFill>
                <a:latin typeface="Times New Roman" panose="02020603050405020304" pitchFamily="18" charset="0"/>
                <a:cs typeface="Times New Roman" panose="02020603050405020304" pitchFamily="18" charset="0"/>
              </a:rPr>
              <a:t>Đối</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với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nhà</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smtClean="0">
                <a:solidFill>
                  <a:srgbClr val="0000FF"/>
                </a:solidFill>
                <a:latin typeface="Times New Roman" panose="02020603050405020304" pitchFamily="18" charset="0"/>
                <a:cs typeface="Times New Roman" panose="02020603050405020304" pitchFamily="18" charset="0"/>
              </a:rPr>
              <a:t>trường:</a:t>
            </a:r>
            <a:r>
              <a:rPr lang="en-US" sz="2800" dirty="0" err="1">
                <a:solidFill>
                  <a:srgbClr val="FF0000"/>
                </a:solidFill>
                <a:latin typeface="Times New Roman" panose="02020603050405020304" pitchFamily="18" charset="0"/>
                <a:cs typeface="Times New Roman" panose="02020603050405020304" pitchFamily="18" charset="0"/>
              </a:rPr>
              <a:t>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Sô</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quản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lý</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cấp</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phát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văn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bằng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chứng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chỉ</a:t>
            </a:r>
            <a:r>
              <a:rPr lang="en-US" sz="2800" dirty="0" smtClean="0">
                <a:solidFill>
                  <a:srgbClr val="FF0000"/>
                </a:solidFill>
                <a:latin typeface="Times New Roman" panose="02020603050405020304" pitchFamily="18" charset="0"/>
                <a:cs typeface="Times New Roman" panose="02020603050405020304" pitchFamily="18" charset="0"/>
              </a:rPr>
              <a:t>.)</a:t>
            </a:r>
          </a:p>
          <a:p>
            <a:r>
              <a:rPr lang="en-US" sz="2800" dirty="0" err="1">
                <a:solidFill>
                  <a:srgbClr val="FF0000"/>
                </a:solidFill>
                <a:latin typeface="Times New Roman" panose="02020603050405020304" pitchFamily="18" charset="0"/>
                <a:cs typeface="Times New Roman" panose="02020603050405020304" pitchFamily="18" charset="0"/>
              </a:rPr>
              <a:t>Lưu</a:t>
            </a:r>
            <a:r>
              <a:rPr lang="en-US" sz="2800" dirty="0">
                <a:solidFill>
                  <a:srgbClr val="FF0000"/>
                </a:solidFill>
                <a:latin typeface="Times New Roman" panose="02020603050405020304" pitchFamily="18" charset="0"/>
                <a:cs typeface="Times New Roman" panose="02020603050405020304" pitchFamily="18" charset="0"/>
              </a:rPr>
              <a:t> ý</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đối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với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trường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hợp</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Sổ</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đăng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bộ</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không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có</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cột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chú</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thì</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cho</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người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được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cấp</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bằng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ký</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nhận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văn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bằng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phần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còn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trống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03 </a:t>
            </a:r>
            <a:r>
              <a:rPr lang="en-US" sz="2800" dirty="0" err="1">
                <a:solidFill>
                  <a:srgbClr val="FF0000"/>
                </a:solidFill>
                <a:latin typeface="Times New Roman" panose="02020603050405020304" pitchFamily="18" charset="0"/>
                <a:cs typeface="Times New Roman" panose="02020603050405020304" pitchFamily="18" charset="0"/>
              </a:rPr>
              <a:t>cột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thông</a:t>
            </a:r>
            <a:r>
              <a:rPr lang="en-US" sz="2800" dirty="0">
                <a:solidFill>
                  <a:srgbClr val="FF0000"/>
                </a:solidFill>
                <a:latin typeface="Times New Roman" panose="02020603050405020304" pitchFamily="18" charset="0"/>
                <a:cs typeface="Times New Roman" panose="02020603050405020304" pitchFamily="18" charset="0"/>
              </a:rPr>
              <a:t> tin </a:t>
            </a:r>
            <a:r>
              <a:rPr lang="en-US" sz="2800" dirty="0" err="1">
                <a:solidFill>
                  <a:srgbClr val="FF0000"/>
                </a:solidFill>
                <a:latin typeface="Times New Roman" panose="02020603050405020304" pitchFamily="18" charset="0"/>
                <a:cs typeface="Times New Roman" panose="02020603050405020304" pitchFamily="18" charset="0"/>
              </a:rPr>
              <a:t>văn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bằng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trong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Sổ</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đăng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bộ</a:t>
            </a:r>
            <a:r>
              <a:rPr lang="en-US" sz="2800" dirty="0" smtClean="0">
                <a:solidFill>
                  <a:srgbClr val="0000FF"/>
                </a:solidFill>
                <a:latin typeface="Times New Roman" panose="02020603050405020304" pitchFamily="18" charset="0"/>
                <a:cs typeface="Times New Roman" panose="02020603050405020304" pitchFamily="18" charset="0"/>
              </a:rPr>
              <a:t>.</a:t>
            </a:r>
            <a:endParaRPr lang="en-US" sz="2800" dirty="0">
              <a:solidFill>
                <a:srgbClr val="0000FF"/>
              </a:solidFill>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7" name="TextBox 6"/>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PHÁT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027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500"/>
                                        <p:tgtEl>
                                          <p:spTgt spid="4">
                                            <p:txEl>
                                              <p:pRg st="3" end="3"/>
                                            </p:txEl>
                                          </p:spTgt>
                                        </p:tgtEl>
                                      </p:cBhvr>
                                    </p:animEffect>
                                    <p:anim calcmode="lin" valueType="num">
                                      <p:cBhvr>
                                        <p:cTn id="2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488" y="716731"/>
            <a:ext cx="11714620" cy="584775"/>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b="1" dirty="0" err="1">
                <a:solidFill>
                  <a:srgbClr val="0000FF"/>
                </a:solidFill>
                <a:latin typeface="Arial" panose="020B0604020202020204" pitchFamily="34" charset="0"/>
                <a:cs typeface="Arial" panose="020B0604020202020204" pitchFamily="34" charset="0"/>
              </a:rPr>
              <a:t>Đối</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với</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các</a:t>
            </a:r>
            <a:r>
              <a:rPr lang="en-US" sz="3200" b="1" dirty="0">
                <a:solidFill>
                  <a:srgbClr val="0000FF"/>
                </a:solidFill>
                <a:latin typeface="Arial" panose="020B0604020202020204" pitchFamily="34" charset="0"/>
                <a:cs typeface="Arial" panose="020B0604020202020204" pitchFamily="34" charset="0"/>
              </a:rPr>
              <a:t> </a:t>
            </a:r>
            <a:r>
              <a:rPr lang="en-US" sz="3200" b="1" dirty="0" err="1" smtClean="0">
                <a:solidFill>
                  <a:srgbClr val="0000FF"/>
                </a:solidFill>
                <a:latin typeface="Arial" panose="020B0604020202020204" pitchFamily="34" charset="0"/>
                <a:cs typeface="Arial" panose="020B0604020202020204" pitchFamily="34" charset="0"/>
              </a:rPr>
              <a:t>cơ</a:t>
            </a:r>
            <a:r>
              <a:rPr lang="en-US" sz="3200" b="1" dirty="0" smtClean="0">
                <a:solidFill>
                  <a:srgbClr val="0000FF"/>
                </a:solidFill>
                <a:latin typeface="Arial" panose="020B0604020202020204" pitchFamily="34" charset="0"/>
                <a:cs typeface="Arial" panose="020B0604020202020204" pitchFamily="34" charset="0"/>
              </a:rPr>
              <a:t> </a:t>
            </a:r>
            <a:r>
              <a:rPr lang="en-US" sz="3200" b="1" dirty="0" err="1" smtClean="0">
                <a:solidFill>
                  <a:srgbClr val="0000FF"/>
                </a:solidFill>
                <a:latin typeface="Arial" panose="020B0604020202020204" pitchFamily="34" charset="0"/>
                <a:cs typeface="Arial" panose="020B0604020202020204" pitchFamily="34" charset="0"/>
              </a:rPr>
              <a:t>sơ</a:t>
            </a:r>
            <a:r>
              <a:rPr lang="en-US" sz="3200" b="1" dirty="0" smtClean="0">
                <a:solidFill>
                  <a:srgbClr val="0000FF"/>
                </a:solidFill>
                <a:latin typeface="Arial" panose="020B0604020202020204" pitchFamily="34" charset="0"/>
                <a:cs typeface="Arial" panose="020B0604020202020204" pitchFamily="34" charset="0"/>
              </a:rPr>
              <a:t>̉ </a:t>
            </a:r>
            <a:r>
              <a:rPr lang="en-US" sz="3200" b="1" dirty="0" err="1" smtClean="0">
                <a:solidFill>
                  <a:srgbClr val="0000FF"/>
                </a:solidFill>
                <a:latin typeface="Arial" panose="020B0604020202020204" pitchFamily="34" charset="0"/>
                <a:cs typeface="Arial" panose="020B0604020202020204" pitchFamily="34" charset="0"/>
              </a:rPr>
              <a:t>giáo</a:t>
            </a:r>
            <a:r>
              <a:rPr lang="en-US" sz="3200" b="1" dirty="0" smtClean="0">
                <a:solidFill>
                  <a:srgbClr val="0000FF"/>
                </a:solidFill>
                <a:latin typeface="Arial" panose="020B0604020202020204" pitchFamily="34" charset="0"/>
                <a:cs typeface="Arial" panose="020B0604020202020204" pitchFamily="34" charset="0"/>
              </a:rPr>
              <a:t> </a:t>
            </a:r>
            <a:r>
              <a:rPr lang="en-US" sz="3200" b="1" dirty="0" err="1" smtClean="0">
                <a:solidFill>
                  <a:srgbClr val="0000FF"/>
                </a:solidFill>
                <a:latin typeface="Arial" panose="020B0604020202020204" pitchFamily="34" charset="0"/>
                <a:cs typeface="Arial" panose="020B0604020202020204" pitchFamily="34" charset="0"/>
              </a:rPr>
              <a:t>dục</a:t>
            </a:r>
            <a:r>
              <a:rPr lang="en-US" sz="3200" b="1" dirty="0" smtClean="0">
                <a:solidFill>
                  <a:srgbClr val="0000FF"/>
                </a:solidFill>
                <a:latin typeface="Arial" panose="020B0604020202020204" pitchFamily="34" charset="0"/>
                <a:cs typeface="Arial" panose="020B0604020202020204" pitchFamily="34" charset="0"/>
              </a:rPr>
              <a:t>:</a:t>
            </a:r>
            <a:endParaRPr lang="en-US" sz="3200" dirty="0">
              <a:solidFill>
                <a:srgbClr val="0000FF"/>
              </a:solidFill>
              <a:latin typeface="Arial" panose="020B0604020202020204" pitchFamily="34" charset="0"/>
              <a:cs typeface="Arial" panose="020B0604020202020204" pitchFamily="34" charset="0"/>
            </a:endParaRPr>
          </a:p>
        </p:txBody>
      </p:sp>
      <p:sp>
        <p:nvSpPr>
          <p:cNvPr id="4" name="Rectangle 3"/>
          <p:cNvSpPr/>
          <p:nvPr/>
        </p:nvSpPr>
        <p:spPr>
          <a:xfrm>
            <a:off x="674913" y="1357260"/>
            <a:ext cx="11081657" cy="4339650"/>
          </a:xfrm>
          <a:prstGeom prst="rect">
            <a:avLst/>
          </a:prstGeom>
        </p:spPr>
        <p:txBody>
          <a:bodyPr wrap="square">
            <a:spAutoFit/>
          </a:bodyPr>
          <a:lstStyle/>
          <a:p>
            <a:pPr algn="just">
              <a:spcBef>
                <a:spcPts val="1200"/>
              </a:spcBef>
            </a:pP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Nếu</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là</a:t>
            </a:r>
            <a:r>
              <a:rPr lang="en-US" sz="3200"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thí</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sinh</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tự</a:t>
            </a:r>
            <a:r>
              <a:rPr lang="en-US" sz="3200" b="1" dirty="0">
                <a:solidFill>
                  <a:srgbClr val="0000FF"/>
                </a:solidFill>
                <a:latin typeface="Times New Roman" panose="02020603050405020304" pitchFamily="18" charset="0"/>
                <a:cs typeface="Times New Roman" panose="02020603050405020304" pitchFamily="18" charset="0"/>
              </a:rPr>
              <a:t> do </a:t>
            </a:r>
            <a:r>
              <a:rPr lang="en-US" sz="3200" dirty="0" err="1">
                <a:solidFill>
                  <a:srgbClr val="0000FF"/>
                </a:solidFill>
                <a:latin typeface="Times New Roman" panose="02020603050405020304" pitchFamily="18" charset="0"/>
                <a:cs typeface="Times New Roman" panose="02020603050405020304" pitchFamily="18" charset="0"/>
              </a:rPr>
              <a:t>đăng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ký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dự</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đơn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vị</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i="1" dirty="0">
                <a:solidFill>
                  <a:srgbClr val="0000FF"/>
                </a:solidFill>
                <a:latin typeface="Times New Roman" panose="02020603050405020304" pitchFamily="18" charset="0"/>
                <a:cs typeface="Times New Roman" panose="02020603050405020304" pitchFamily="18" charset="0"/>
              </a:rPr>
              <a:t>(</a:t>
            </a:r>
            <a:r>
              <a:rPr lang="en-US" sz="3200" i="1" dirty="0" err="1">
                <a:solidFill>
                  <a:srgbClr val="0000FF"/>
                </a:solidFill>
                <a:latin typeface="Times New Roman" panose="02020603050405020304" pitchFamily="18" charset="0"/>
                <a:cs typeface="Times New Roman" panose="02020603050405020304" pitchFamily="18" charset="0"/>
              </a:rPr>
              <a:t>không</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có</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tên</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trong</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Sổ</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đăng</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bộ</a:t>
            </a:r>
            <a:r>
              <a:rPr lang="en-US" sz="3200" i="1"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thì</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đơn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vị</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người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nhận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ký</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vào</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Sổ</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cấp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đơn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vị</a:t>
            </a:r>
            <a:r>
              <a:rPr lang="en-US" sz="3200" dirty="0">
                <a:solidFill>
                  <a:srgbClr val="0000FF"/>
                </a:solidFill>
                <a:latin typeface="Times New Roman" panose="02020603050405020304" pitchFamily="18" charset="0"/>
                <a:cs typeface="Times New Roman" panose="02020603050405020304" pitchFamily="18" charset="0"/>
              </a:rPr>
              <a:t>.</a:t>
            </a:r>
          </a:p>
          <a:p>
            <a:pPr algn="just">
              <a:spcBef>
                <a:spcPts val="1200"/>
              </a:spcBef>
            </a:pP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Bảo</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quản</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và</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lưu</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giữ</a:t>
            </a:r>
            <a:r>
              <a:rPr lang="en-US" sz="3200" dirty="0">
                <a:solidFill>
                  <a:srgbClr val="0000FF"/>
                </a:solidFill>
                <a:latin typeface="Times New Roman" panose="02020603050405020304" pitchFamily="18" charset="0"/>
                <a:cs typeface="Times New Roman" panose="02020603050405020304" pitchFamily="18" charset="0"/>
              </a:rPr>
              <a:t> an </a:t>
            </a:r>
            <a:r>
              <a:rPr lang="en-US" sz="3200" dirty="0" err="1">
                <a:solidFill>
                  <a:srgbClr val="0000FF"/>
                </a:solidFill>
                <a:latin typeface="Times New Roman" panose="02020603050405020304" pitchFamily="18" charset="0"/>
                <a:cs typeface="Times New Roman" panose="02020603050405020304" pitchFamily="18" charset="0"/>
              </a:rPr>
              <a:t>toàn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chưa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hồ</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định</a:t>
            </a:r>
            <a:r>
              <a:rPr lang="en-US" sz="3200" dirty="0">
                <a:solidFill>
                  <a:srgbClr val="0000FF"/>
                </a:solidFill>
                <a:latin typeface="Times New Roman" panose="02020603050405020304" pitchFamily="18" charset="0"/>
                <a:cs typeface="Times New Roman" panose="02020603050405020304" pitchFamily="18" charset="0"/>
              </a:rPr>
              <a:t>.</a:t>
            </a:r>
          </a:p>
          <a:p>
            <a:pPr algn="just">
              <a:spcBef>
                <a:spcPts val="1200"/>
              </a:spcBef>
            </a:pPr>
            <a:r>
              <a:rPr lang="en-US" sz="3200" dirty="0">
                <a:solidFill>
                  <a:srgbClr val="0000FF"/>
                </a:solidFill>
                <a:latin typeface="Times New Roman" panose="02020603050405020304" pitchFamily="18" charset="0"/>
                <a:cs typeface="Times New Roman" panose="02020603050405020304" pitchFamily="18" charset="0"/>
              </a:rPr>
              <a:t>- </a:t>
            </a:r>
            <a:r>
              <a:rPr lang="en-US" sz="3200" b="1" dirty="0">
                <a:solidFill>
                  <a:srgbClr val="0000FF"/>
                </a:solidFill>
                <a:latin typeface="Times New Roman" panose="02020603050405020304" pitchFamily="18" charset="0"/>
                <a:cs typeface="Times New Roman" panose="02020603050405020304" pitchFamily="18" charset="0"/>
              </a:rPr>
              <a:t>Ban </a:t>
            </a:r>
            <a:r>
              <a:rPr lang="en-US" sz="3200" b="1" dirty="0" err="1">
                <a:solidFill>
                  <a:srgbClr val="0000FF"/>
                </a:solidFill>
                <a:latin typeface="Times New Roman" panose="02020603050405020304" pitchFamily="18" charset="0"/>
                <a:cs typeface="Times New Roman" panose="02020603050405020304" pitchFamily="18" charset="0"/>
              </a:rPr>
              <a:t>hành</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quy</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chế</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quản</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lý</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bảo</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quản</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sử</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dụng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cấp</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phát</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văn</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chế</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phải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định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rõ</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trách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nhiệm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từng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bộ</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phận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nhân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chế</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tài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xử</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khi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để</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xảy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ra</a:t>
            </a:r>
            <a:r>
              <a:rPr lang="en-US" sz="3200" dirty="0">
                <a:solidFill>
                  <a:srgbClr val="0000FF"/>
                </a:solidFill>
                <a:latin typeface="Times New Roman" panose="02020603050405020304" pitchFamily="18" charset="0"/>
                <a:cs typeface="Times New Roman" panose="02020603050405020304" pitchFamily="18" charset="0"/>
              </a:rPr>
              <a:t> vi </a:t>
            </a:r>
            <a:r>
              <a:rPr lang="en-US" sz="3200" dirty="0" err="1">
                <a:solidFill>
                  <a:srgbClr val="0000FF"/>
                </a:solidFill>
                <a:latin typeface="Times New Roman" panose="02020603050405020304" pitchFamily="18" charset="0"/>
                <a:cs typeface="Times New Roman" panose="02020603050405020304" pitchFamily="18" charset="0"/>
              </a:rPr>
              <a:t>phạm</a:t>
            </a:r>
            <a:r>
              <a:rPr lang="en-US" sz="3200" dirty="0">
                <a:solidFill>
                  <a:srgbClr val="0000FF"/>
                </a:solidFill>
                <a:latin typeface="Times New Roman" panose="02020603050405020304" pitchFamily="18" charset="0"/>
                <a:cs typeface="Times New Roman" panose="02020603050405020304" pitchFamily="18" charset="0"/>
              </a:rPr>
              <a:t>.</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QUẢN LÝ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518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anim calcmode="lin" valueType="num">
                                      <p:cBhvr>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500"/>
                                        <p:tgtEl>
                                          <p:spTgt spid="4">
                                            <p:txEl>
                                              <p:pRg st="1" end="1"/>
                                            </p:txEl>
                                          </p:spTgt>
                                        </p:tgtEl>
                                      </p:cBhvr>
                                    </p:animEffect>
                                    <p:anim calcmode="lin" valueType="num">
                                      <p:cBhvr>
                                        <p:cTn id="20"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500"/>
                                        <p:tgtEl>
                                          <p:spTgt spid="4">
                                            <p:txEl>
                                              <p:pRg st="2" end="2"/>
                                            </p:txEl>
                                          </p:spTgt>
                                        </p:tgtEl>
                                      </p:cBhvr>
                                    </p:animEffect>
                                    <p:anim calcmode="lin" valueType="num">
                                      <p:cBhvr>
                                        <p:cTn id="2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488" y="716731"/>
            <a:ext cx="11714620" cy="584775"/>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b="1" dirty="0" err="1">
                <a:solidFill>
                  <a:srgbClr val="0000FF"/>
                </a:solidFill>
                <a:latin typeface="Arial" panose="020B0604020202020204" pitchFamily="34" charset="0"/>
                <a:cs typeface="Arial" panose="020B0604020202020204" pitchFamily="34" charset="0"/>
              </a:rPr>
              <a:t>Đối</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với</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các</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cơ</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sơ</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giáo</a:t>
            </a:r>
            <a:r>
              <a:rPr lang="en-US" sz="3200" b="1" dirty="0">
                <a:solidFill>
                  <a:srgbClr val="0000FF"/>
                </a:solidFill>
                <a:latin typeface="Arial" panose="020B0604020202020204" pitchFamily="34" charset="0"/>
                <a:cs typeface="Arial" panose="020B0604020202020204" pitchFamily="34" charset="0"/>
              </a:rPr>
              <a:t> </a:t>
            </a:r>
            <a:r>
              <a:rPr lang="en-US" sz="3200" b="1" dirty="0" err="1">
                <a:solidFill>
                  <a:srgbClr val="0000FF"/>
                </a:solidFill>
                <a:latin typeface="Arial" panose="020B0604020202020204" pitchFamily="34" charset="0"/>
                <a:cs typeface="Arial" panose="020B0604020202020204" pitchFamily="34" charset="0"/>
              </a:rPr>
              <a:t>dục</a:t>
            </a:r>
            <a:r>
              <a:rPr lang="en-US" sz="3200" b="1" dirty="0">
                <a:solidFill>
                  <a:srgbClr val="0000FF"/>
                </a:solidFill>
                <a:latin typeface="Arial" panose="020B0604020202020204" pitchFamily="34" charset="0"/>
                <a:cs typeface="Arial" panose="020B0604020202020204" pitchFamily="34" charset="0"/>
              </a:rPr>
              <a:t>:</a:t>
            </a:r>
            <a:endParaRPr lang="en-US" sz="3200" dirty="0">
              <a:solidFill>
                <a:srgbClr val="0000FF"/>
              </a:solidFill>
              <a:latin typeface="Arial" panose="020B0604020202020204" pitchFamily="34" charset="0"/>
              <a:cs typeface="Arial" panose="020B0604020202020204" pitchFamily="34" charset="0"/>
            </a:endParaRPr>
          </a:p>
        </p:txBody>
      </p:sp>
      <p:sp>
        <p:nvSpPr>
          <p:cNvPr id="4" name="Rectangle 3"/>
          <p:cNvSpPr/>
          <p:nvPr/>
        </p:nvSpPr>
        <p:spPr>
          <a:xfrm>
            <a:off x="555170" y="1473164"/>
            <a:ext cx="11081657" cy="4832092"/>
          </a:xfrm>
          <a:prstGeom prst="rect">
            <a:avLst/>
          </a:prstGeom>
        </p:spPr>
        <p:txBody>
          <a:bodyPr wrap="square">
            <a:spAutoFit/>
          </a:bodyPr>
          <a:lstStyle/>
          <a:p>
            <a:pPr indent="346075" algn="just">
              <a:spcBef>
                <a:spcPts val="1200"/>
              </a:spcBef>
              <a:buFontTx/>
              <a:buChar char="-"/>
            </a:pPr>
            <a:r>
              <a:rPr lang="en-US" sz="3200" b="1" dirty="0" err="1" smtClean="0">
                <a:solidFill>
                  <a:srgbClr val="0000FF"/>
                </a:solidFill>
                <a:latin typeface="Times New Roman" panose="02020603050405020304" pitchFamily="18" charset="0"/>
                <a:cs typeface="Times New Roman" panose="02020603050405020304" pitchFamily="18" charset="0"/>
              </a:rPr>
              <a:t>Đảm</a:t>
            </a:r>
            <a:r>
              <a:rPr lang="en-US" sz="3200" b="1" dirty="0" smtClean="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bảo</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cơ</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sở</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vật</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chất</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trang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thiết</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bị</a:t>
            </a:r>
            <a:r>
              <a:rPr lang="en-US" sz="3200" b="1" dirty="0">
                <a:solidFill>
                  <a:srgbClr val="0000FF"/>
                </a:solidFill>
                <a:latin typeface="Times New Roman" panose="02020603050405020304" pitchFamily="18" charset="0"/>
                <a:cs typeface="Times New Roman" panose="02020603050405020304" pitchFamily="18" charset="0"/>
              </a:rPr>
              <a:t>, an </a:t>
            </a:r>
            <a:r>
              <a:rPr lang="en-US" sz="3200" b="1" dirty="0" err="1">
                <a:solidFill>
                  <a:srgbClr val="0000FF"/>
                </a:solidFill>
                <a:latin typeface="Times New Roman" panose="02020603050405020304" pitchFamily="18" charset="0"/>
                <a:cs typeface="Times New Roman" panose="02020603050405020304" pitchFamily="18" charset="0"/>
              </a:rPr>
              <a:t>toàn</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phòng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chống</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cháy</a:t>
            </a:r>
            <a:r>
              <a:rPr lang="en-US" sz="3200" b="1"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nổ</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trong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việc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bảo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chỉ</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hồ</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chỉ</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định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luật</a:t>
            </a:r>
            <a:r>
              <a:rPr lang="en-US" sz="3200" dirty="0" smtClean="0">
                <a:solidFill>
                  <a:srgbClr val="0000FF"/>
                </a:solidFill>
                <a:latin typeface="Times New Roman" panose="02020603050405020304" pitchFamily="18" charset="0"/>
                <a:cs typeface="Times New Roman" panose="02020603050405020304" pitchFamily="18" charset="0"/>
              </a:rPr>
              <a:t>.</a:t>
            </a:r>
          </a:p>
          <a:p>
            <a:pPr algn="just">
              <a:spcBef>
                <a:spcPts val="1200"/>
              </a:spcBef>
              <a:buFontTx/>
              <a:buChar char="-"/>
            </a:pPr>
            <a:r>
              <a:rPr lang="en-US" sz="3200" dirty="0" smtClean="0">
                <a:solidFill>
                  <a:srgbClr val="0000FF"/>
                </a:solidFill>
                <a:latin typeface="Times New Roman" panose="02020603050405020304" pitchFamily="18" charset="0"/>
                <a:cs typeface="Times New Roman" panose="02020603050405020304" pitchFamily="18" charset="0"/>
              </a:rPr>
              <a:t> </a:t>
            </a:r>
            <a:r>
              <a:rPr lang="vi-VN" sz="3200" dirty="0" smtClean="0">
                <a:solidFill>
                  <a:srgbClr val="0000FF"/>
                </a:solidFill>
                <a:latin typeface="Times New Roman" panose="02020603050405020304" pitchFamily="18" charset="0"/>
                <a:cs typeface="Times New Roman" panose="02020603050405020304" pitchFamily="18" charset="0"/>
              </a:rPr>
              <a:t>Người </a:t>
            </a:r>
            <a:r>
              <a:rPr lang="vi-VN" sz="3200" dirty="0">
                <a:solidFill>
                  <a:srgbClr val="0000FF"/>
                </a:solidFill>
                <a:latin typeface="Times New Roman" panose="02020603050405020304" pitchFamily="18" charset="0"/>
                <a:cs typeface="Times New Roman" panose="02020603050405020304" pitchFamily="18" charset="0"/>
              </a:rPr>
              <a:t>nhận </a:t>
            </a:r>
            <a:r>
              <a:rPr lang="vi-VN" sz="3200" dirty="0" smtClean="0">
                <a:solidFill>
                  <a:srgbClr val="0000FF"/>
                </a:solidFill>
                <a:latin typeface="Times New Roman" panose="02020603050405020304" pitchFamily="18" charset="0"/>
                <a:cs typeface="Times New Roman" panose="02020603050405020304" pitchFamily="18" charset="0"/>
              </a:rPr>
              <a:t>VBCC </a:t>
            </a:r>
            <a:r>
              <a:rPr lang="vi-VN" sz="3200" dirty="0">
                <a:solidFill>
                  <a:srgbClr val="0000FF"/>
                </a:solidFill>
                <a:latin typeface="Times New Roman" panose="02020603050405020304" pitchFamily="18" charset="0"/>
                <a:cs typeface="Times New Roman" panose="02020603050405020304" pitchFamily="18" charset="0"/>
              </a:rPr>
              <a:t>phải có giấy giới thiệu của </a:t>
            </a:r>
            <a:r>
              <a:rPr lang="en-US" sz="3200" dirty="0" err="1" smtClean="0">
                <a:solidFill>
                  <a:srgbClr val="0000FF"/>
                </a:solidFill>
                <a:latin typeface="Times New Roman" panose="02020603050405020304" pitchFamily="18" charset="0"/>
                <a:cs typeface="Times New Roman" panose="02020603050405020304" pitchFamily="18" charset="0"/>
              </a:rPr>
              <a:t>cơ</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sơ</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giáo</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dục</a:t>
            </a:r>
            <a:r>
              <a:rPr lang="vi-VN" sz="3200" dirty="0" smtClean="0">
                <a:solidFill>
                  <a:srgbClr val="0000FF"/>
                </a:solidFill>
                <a:latin typeface="Times New Roman" panose="02020603050405020304" pitchFamily="18" charset="0"/>
                <a:cs typeface="Times New Roman" panose="02020603050405020304" pitchFamily="18" charset="0"/>
              </a:rPr>
              <a:t>, </a:t>
            </a:r>
            <a:r>
              <a:rPr lang="vi-VN" sz="3200" dirty="0">
                <a:solidFill>
                  <a:srgbClr val="0000FF"/>
                </a:solidFill>
                <a:latin typeface="Times New Roman" panose="02020603050405020304" pitchFamily="18" charset="0"/>
                <a:cs typeface="Times New Roman" panose="02020603050405020304" pitchFamily="18" charset="0"/>
              </a:rPr>
              <a:t>đảm bảo công tác vận chuyển phôi từ </a:t>
            </a:r>
            <a:r>
              <a:rPr lang="en-US" sz="3200" dirty="0" err="1" smtClean="0">
                <a:solidFill>
                  <a:srgbClr val="0000FF"/>
                </a:solidFill>
                <a:latin typeface="Times New Roman" panose="02020603050405020304" pitchFamily="18" charset="0"/>
                <a:cs typeface="Times New Roman" panose="02020603050405020304" pitchFamily="18" charset="0"/>
              </a:rPr>
              <a:t>Phòng</a:t>
            </a:r>
            <a:r>
              <a:rPr lang="vi-VN"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Đào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tạo</a:t>
            </a:r>
            <a:r>
              <a:rPr lang="vi-VN" sz="3200" dirty="0">
                <a:solidFill>
                  <a:srgbClr val="0000FF"/>
                </a:solidFill>
                <a:latin typeface="Times New Roman" panose="02020603050405020304" pitchFamily="18" charset="0"/>
                <a:cs typeface="Times New Roman" panose="02020603050405020304" pitchFamily="18" charset="0"/>
              </a:rPr>
              <a:t> về cơ quan tuyệt đối an toàn, chống thất thoát, thấm nước.</a:t>
            </a:r>
            <a:endParaRPr lang="en-US" sz="3200" dirty="0">
              <a:solidFill>
                <a:srgbClr val="0000FF"/>
              </a:solidFill>
              <a:latin typeface="Times New Roman" panose="02020603050405020304" pitchFamily="18" charset="0"/>
              <a:cs typeface="Times New Roman" panose="02020603050405020304" pitchFamily="18" charset="0"/>
            </a:endParaRPr>
          </a:p>
          <a:p>
            <a:pPr algn="just">
              <a:spcBef>
                <a:spcPts val="1200"/>
              </a:spcBef>
            </a:pP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số</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lượng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chỉ</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đã</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trong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năm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Mẫu</a:t>
            </a:r>
            <a:r>
              <a:rPr lang="en-US" sz="3200" b="1" dirty="0">
                <a:solidFill>
                  <a:srgbClr val="0000FF"/>
                </a:solidFill>
                <a:latin typeface="Times New Roman" panose="02020603050405020304" pitchFamily="18" charset="0"/>
                <a:cs typeface="Times New Roman" panose="02020603050405020304" pitchFamily="18" charset="0"/>
              </a:rPr>
              <a:t> 1</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về</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Phòng</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Đào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tạo</a:t>
            </a:r>
            <a:r>
              <a:rPr lang="en-US" sz="3200" dirty="0">
                <a:solidFill>
                  <a:srgbClr val="0000FF"/>
                </a:solidFill>
                <a:latin typeface="Times New Roman" panose="02020603050405020304" pitchFamily="18" charset="0"/>
                <a:cs typeface="Times New Roman" panose="02020603050405020304" pitchFamily="18" charset="0"/>
              </a:rPr>
              <a:t> </a:t>
            </a:r>
            <a:r>
              <a:rPr lang="en-US" sz="3200" b="1" u="sng" dirty="0" err="1">
                <a:solidFill>
                  <a:srgbClr val="0000FF"/>
                </a:solidFill>
                <a:latin typeface="Times New Roman" panose="02020603050405020304" pitchFamily="18" charset="0"/>
                <a:cs typeface="Times New Roman" panose="02020603050405020304" pitchFamily="18" charset="0"/>
              </a:rPr>
              <a:t>trước</a:t>
            </a:r>
            <a:r>
              <a:rPr lang="en-US" sz="3200" b="1" u="sng" dirty="0">
                <a:solidFill>
                  <a:srgbClr val="0000FF"/>
                </a:solidFill>
                <a:latin typeface="Times New Roman" panose="02020603050405020304" pitchFamily="18" charset="0"/>
                <a:cs typeface="Times New Roman" panose="02020603050405020304" pitchFamily="18" charset="0"/>
              </a:rPr>
              <a:t> </a:t>
            </a:r>
            <a:r>
              <a:rPr lang="en-US" sz="3200" b="1" u="sng" dirty="0" err="1">
                <a:solidFill>
                  <a:srgbClr val="0000FF"/>
                </a:solidFill>
                <a:latin typeface="Times New Roman" panose="02020603050405020304" pitchFamily="18" charset="0"/>
                <a:cs typeface="Times New Roman" panose="02020603050405020304" pitchFamily="18" charset="0"/>
              </a:rPr>
              <a:t>ngày</a:t>
            </a:r>
            <a:r>
              <a:rPr lang="en-US" sz="3200" b="1" u="sng" dirty="0">
                <a:solidFill>
                  <a:srgbClr val="0000FF"/>
                </a:solidFill>
                <a:latin typeface="Times New Roman" panose="02020603050405020304" pitchFamily="18" charset="0"/>
                <a:cs typeface="Times New Roman" panose="02020603050405020304" pitchFamily="18" charset="0"/>
              </a:rPr>
              <a:t> </a:t>
            </a:r>
            <a:r>
              <a:rPr lang="en-US" sz="3200" b="1" u="sng" dirty="0" smtClean="0">
                <a:solidFill>
                  <a:srgbClr val="0000FF"/>
                </a:solidFill>
                <a:latin typeface="Times New Roman" panose="02020603050405020304" pitchFamily="18" charset="0"/>
                <a:cs typeface="Times New Roman" panose="02020603050405020304" pitchFamily="18" charset="0"/>
              </a:rPr>
              <a:t>….. </a:t>
            </a:r>
            <a:r>
              <a:rPr lang="en-US" sz="3200" b="1" u="sng" dirty="0" err="1">
                <a:solidFill>
                  <a:srgbClr val="0000FF"/>
                </a:solidFill>
                <a:latin typeface="Times New Roman" panose="02020603050405020304" pitchFamily="18" charset="0"/>
                <a:cs typeface="Times New Roman" panose="02020603050405020304" pitchFamily="18" charset="0"/>
              </a:rPr>
              <a:t>tháng</a:t>
            </a:r>
            <a:r>
              <a:rPr lang="en-US" sz="3200" b="1" u="sng" dirty="0">
                <a:solidFill>
                  <a:srgbClr val="0000FF"/>
                </a:solidFill>
                <a:latin typeface="Times New Roman" panose="02020603050405020304" pitchFamily="18" charset="0"/>
                <a:cs typeface="Times New Roman" panose="02020603050405020304" pitchFamily="18" charset="0"/>
              </a:rPr>
              <a:t> 12 </a:t>
            </a:r>
            <a:r>
              <a:rPr lang="en-US" sz="3200" b="1" u="sng" dirty="0" err="1">
                <a:solidFill>
                  <a:srgbClr val="0000FF"/>
                </a:solidFill>
                <a:latin typeface="Times New Roman" panose="02020603050405020304" pitchFamily="18" charset="0"/>
                <a:cs typeface="Times New Roman" panose="02020603050405020304" pitchFamily="18" charset="0"/>
              </a:rPr>
              <a:t>hàng</a:t>
            </a:r>
            <a:r>
              <a:rPr lang="en-US" sz="3200" b="1" u="sng" dirty="0">
                <a:solidFill>
                  <a:srgbClr val="0000FF"/>
                </a:solidFill>
                <a:latin typeface="Times New Roman" panose="02020603050405020304" pitchFamily="18" charset="0"/>
                <a:cs typeface="Times New Roman" panose="02020603050405020304" pitchFamily="18" charset="0"/>
              </a:rPr>
              <a:t> </a:t>
            </a:r>
            <a:r>
              <a:rPr lang="en-US" sz="3200" b="1" u="sng" dirty="0" err="1" smtClean="0">
                <a:solidFill>
                  <a:srgbClr val="0000FF"/>
                </a:solidFill>
                <a:latin typeface="Times New Roman" panose="02020603050405020304" pitchFamily="18" charset="0"/>
                <a:cs typeface="Times New Roman" panose="02020603050405020304" pitchFamily="18" charset="0"/>
              </a:rPr>
              <a:t>năm</a:t>
            </a:r>
            <a:r>
              <a:rPr lang="en-US" sz="3200" dirty="0" smtClean="0">
                <a:solidFill>
                  <a:srgbClr val="0000FF"/>
                </a:solidFill>
                <a:latin typeface="Times New Roman" panose="02020603050405020304" pitchFamily="18" charset="0"/>
                <a:cs typeface="Times New Roman" panose="02020603050405020304" pitchFamily="18" charset="0"/>
              </a:rPr>
              <a:t>.</a:t>
            </a:r>
            <a:endParaRPr lang="en-US" sz="3200" dirty="0">
              <a:solidFill>
                <a:srgbClr val="0000FF"/>
              </a:solidFill>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QUẢN LÝ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183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 y="822960"/>
            <a:ext cx="11551920" cy="5120640"/>
          </a:xfrm>
        </p:spPr>
        <p:txBody>
          <a:bodyPr>
            <a:normAutofit/>
          </a:bodyPr>
          <a:lstStyle/>
          <a:p>
            <a:pPr marL="0" indent="0" algn="just">
              <a:spcBef>
                <a:spcPts val="1200"/>
              </a:spcBef>
              <a:buNone/>
            </a:pPr>
            <a:r>
              <a:rPr lang="en-US" sz="3200" b="1" dirty="0" smtClean="0">
                <a:solidFill>
                  <a:srgbClr val="0000FF"/>
                </a:solidFill>
                <a:latin typeface="Times New Roman" panose="02020603050405020304" pitchFamily="18" charset="0"/>
                <a:cs typeface="Times New Roman" panose="02020603050405020304" pitchFamily="18" charset="0"/>
              </a:rPr>
              <a:t>- </a:t>
            </a:r>
            <a:r>
              <a:rPr lang="vi-VN" sz="3200" b="1" dirty="0" smtClean="0">
                <a:solidFill>
                  <a:srgbClr val="0000FF"/>
                </a:solidFill>
                <a:latin typeface="Times New Roman" panose="02020603050405020304" pitchFamily="18" charset="0"/>
                <a:cs typeface="Times New Roman" panose="02020603050405020304" pitchFamily="18" charset="0"/>
              </a:rPr>
              <a:t>Trang </a:t>
            </a:r>
            <a:r>
              <a:rPr lang="vi-VN" sz="3200" b="1" dirty="0">
                <a:solidFill>
                  <a:srgbClr val="0000FF"/>
                </a:solidFill>
                <a:latin typeface="Times New Roman" panose="02020603050405020304" pitchFamily="18" charset="0"/>
                <a:cs typeface="Times New Roman" panose="02020603050405020304" pitchFamily="18" charset="0"/>
              </a:rPr>
              <a:t>thiết bị bảo quản phôi VBCC gồm: </a:t>
            </a:r>
            <a:r>
              <a:rPr lang="vi-VN" sz="3200" b="1" dirty="0">
                <a:solidFill>
                  <a:srgbClr val="FF0000"/>
                </a:solidFill>
                <a:latin typeface="Times New Roman" panose="02020603050405020304" pitchFamily="18" charset="0"/>
                <a:cs typeface="Times New Roman" panose="02020603050405020304" pitchFamily="18" charset="0"/>
              </a:rPr>
              <a:t>tủ, két, giá, kệ, bàn ghế, máy điều hòa, thiết bị hút ẩm, hút bụi, quạt thông gió, thuốc chống ẩm mốc và diệt các sinh vật gây hại</a:t>
            </a:r>
            <a:r>
              <a:rPr lang="vi-VN" sz="3200" b="1" dirty="0">
                <a:solidFill>
                  <a:srgbClr val="0000FF"/>
                </a:solidFill>
                <a:latin typeface="Times New Roman" panose="02020603050405020304" pitchFamily="18" charset="0"/>
                <a:cs typeface="Times New Roman" panose="02020603050405020304" pitchFamily="18" charset="0"/>
              </a:rPr>
              <a:t>. </a:t>
            </a:r>
            <a:r>
              <a:rPr lang="vi-VN" sz="3200" b="1" dirty="0">
                <a:solidFill>
                  <a:srgbClr val="0000FF"/>
                </a:solidFill>
                <a:latin typeface="Times New Roman" panose="02020603050405020304" pitchFamily="18" charset="0"/>
                <a:cs typeface="Times New Roman" panose="02020603050405020304" pitchFamily="18" charset="0"/>
              </a:rPr>
              <a:t>Định kỳ kiểm tra việc bảo quản phôi VBCC:</a:t>
            </a:r>
            <a:endParaRPr lang="en-US" sz="3200" b="1" dirty="0">
              <a:solidFill>
                <a:srgbClr val="0000FF"/>
              </a:solidFill>
              <a:latin typeface="Times New Roman" panose="02020603050405020304" pitchFamily="18" charset="0"/>
              <a:cs typeface="Times New Roman" panose="02020603050405020304" pitchFamily="18" charset="0"/>
            </a:endParaRPr>
          </a:p>
          <a:p>
            <a:pPr marL="0" indent="0" algn="just">
              <a:spcBef>
                <a:spcPts val="1200"/>
              </a:spcBef>
              <a:buNone/>
            </a:pPr>
            <a:r>
              <a:rPr lang="vi-VN" sz="3200" b="1" dirty="0">
                <a:solidFill>
                  <a:srgbClr val="0000FF"/>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Hằng tháng</a:t>
            </a:r>
            <a:r>
              <a:rPr lang="vi-VN" sz="3200" b="1" dirty="0">
                <a:solidFill>
                  <a:srgbClr val="0000FF"/>
                </a:solidFill>
                <a:latin typeface="Times New Roman" panose="02020603050405020304" pitchFamily="18" charset="0"/>
                <a:cs typeface="Times New Roman" panose="02020603050405020304" pitchFamily="18" charset="0"/>
              </a:rPr>
              <a:t>: kiểm tra vệ sinh và an ninh khu vực bảo quản phôi VBCC</a:t>
            </a:r>
            <a:r>
              <a:rPr lang="en-US" sz="3200" b="1" dirty="0">
                <a:solidFill>
                  <a:srgbClr val="0000FF"/>
                </a:solidFill>
                <a:latin typeface="Times New Roman" panose="02020603050405020304" pitchFamily="18" charset="0"/>
                <a:cs typeface="Times New Roman" panose="02020603050405020304" pitchFamily="18" charset="0"/>
              </a:rPr>
              <a:t>;</a:t>
            </a:r>
          </a:p>
          <a:p>
            <a:pPr marL="0" indent="0" algn="just">
              <a:spcBef>
                <a:spcPts val="1200"/>
              </a:spcBef>
              <a:buNone/>
            </a:pPr>
            <a:r>
              <a:rPr lang="vi-VN" sz="3200" b="1" dirty="0">
                <a:solidFill>
                  <a:srgbClr val="0000FF"/>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Hằng quý</a:t>
            </a:r>
            <a:r>
              <a:rPr lang="vi-VN" sz="3200" b="1" dirty="0">
                <a:solidFill>
                  <a:srgbClr val="0000FF"/>
                </a:solidFill>
                <a:latin typeface="Times New Roman" panose="02020603050405020304" pitchFamily="18" charset="0"/>
                <a:cs typeface="Times New Roman" panose="02020603050405020304" pitchFamily="18" charset="0"/>
              </a:rPr>
              <a:t>: kiểm tra chất lượng phôi, tình trạng bảo quản phôi VBCC</a:t>
            </a:r>
            <a:r>
              <a:rPr lang="en-US" sz="3200" b="1" dirty="0">
                <a:solidFill>
                  <a:srgbClr val="0000FF"/>
                </a:solidFill>
                <a:latin typeface="Times New Roman" panose="02020603050405020304" pitchFamily="18" charset="0"/>
                <a:cs typeface="Times New Roman" panose="02020603050405020304" pitchFamily="18" charset="0"/>
              </a:rPr>
              <a:t>;</a:t>
            </a:r>
          </a:p>
          <a:p>
            <a:pPr marL="0" indent="0" algn="just">
              <a:spcBef>
                <a:spcPts val="1200"/>
              </a:spcBef>
              <a:buNone/>
            </a:pPr>
            <a:r>
              <a:rPr lang="vi-VN" sz="3200" b="1" dirty="0">
                <a:solidFill>
                  <a:srgbClr val="0000FF"/>
                </a:solidFill>
                <a:latin typeface="Times New Roman" panose="02020603050405020304" pitchFamily="18" charset="0"/>
                <a:cs typeface="Times New Roman" panose="02020603050405020304" pitchFamily="18" charset="0"/>
              </a:rPr>
              <a:t>+ </a:t>
            </a:r>
            <a:r>
              <a:rPr lang="vi-VN" sz="3200" b="1" dirty="0">
                <a:solidFill>
                  <a:srgbClr val="FF0000"/>
                </a:solidFill>
                <a:latin typeface="Times New Roman" panose="02020603050405020304" pitchFamily="18" charset="0"/>
                <a:cs typeface="Times New Roman" panose="02020603050405020304" pitchFamily="18" charset="0"/>
              </a:rPr>
              <a:t>Hằng năm</a:t>
            </a:r>
            <a:r>
              <a:rPr lang="vi-VN" sz="3200" b="1" dirty="0">
                <a:solidFill>
                  <a:srgbClr val="0000FF"/>
                </a:solidFill>
                <a:latin typeface="Times New Roman" panose="02020603050405020304" pitchFamily="18" charset="0"/>
                <a:cs typeface="Times New Roman" panose="02020603050405020304" pitchFamily="18" charset="0"/>
              </a:rPr>
              <a:t>: phun thuốc diệt sinh vật gây hại và bảo dưỡng các thiết bị được trang bị bảo quản phôi VBCC</a:t>
            </a:r>
            <a:r>
              <a:rPr lang="vi-VN" sz="3200" b="1" dirty="0" smtClean="0">
                <a:solidFill>
                  <a:srgbClr val="0000FF"/>
                </a:solidFill>
                <a:latin typeface="Times New Roman" panose="02020603050405020304" pitchFamily="18" charset="0"/>
                <a:cs typeface="Times New Roman" panose="02020603050405020304" pitchFamily="18" charset="0"/>
              </a:rPr>
              <a:t>.</a:t>
            </a:r>
            <a:endParaRPr lang="en-US" sz="32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4620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pic>
        <p:nvPicPr>
          <p:cNvPr id="2" name="Picture 1"/>
          <p:cNvPicPr>
            <a:picLocks noChangeAspect="1"/>
          </p:cNvPicPr>
          <p:nvPr/>
        </p:nvPicPr>
        <p:blipFill>
          <a:blip r:embed="rId2"/>
          <a:stretch>
            <a:fillRect/>
          </a:stretch>
        </p:blipFill>
        <p:spPr>
          <a:xfrm>
            <a:off x="0" y="757586"/>
            <a:ext cx="12192000" cy="6100414"/>
          </a:xfrm>
          <a:prstGeom prst="rect">
            <a:avLst/>
          </a:prstGeom>
        </p:spPr>
      </p:pic>
      <p:sp>
        <p:nvSpPr>
          <p:cNvPr id="7" name="TextBox 6"/>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CẤP PHÁT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24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Văn bản chỉ đạo, điều hành</a:t>
            </a:r>
          </a:p>
        </p:txBody>
      </p:sp>
      <p:sp>
        <p:nvSpPr>
          <p:cNvPr id="3" name="TextBox 2"/>
          <p:cNvSpPr txBox="1"/>
          <p:nvPr/>
        </p:nvSpPr>
        <p:spPr>
          <a:xfrm>
            <a:off x="239487" y="716731"/>
            <a:ext cx="11952513" cy="584775"/>
          </a:xfrm>
          <a:prstGeom prst="rect">
            <a:avLst/>
          </a:prstGeom>
          <a:noFill/>
        </p:spPr>
        <p:txBody>
          <a:bodyPr wrap="square" rtlCol="0">
            <a:spAutoFit/>
          </a:bodyPr>
          <a:lstStyle/>
          <a:p>
            <a:pPr marL="914400" lvl="1" indent="-457200">
              <a:buFont typeface="Wingdings" panose="05000000000000000000" pitchFamily="2" charset="2"/>
              <a:buChar char="Ø"/>
            </a:pPr>
            <a:r>
              <a:rPr lang="en-US" sz="3200" b="1" dirty="0" err="1" smtClean="0">
                <a:solidFill>
                  <a:srgbClr val="0000FF"/>
                </a:solidFill>
                <a:latin typeface="Arial" panose="020B0604020202020204" pitchFamily="34" charset="0"/>
                <a:cs typeface="Arial" panose="020B0604020202020204" pitchFamily="34" charset="0"/>
              </a:rPr>
              <a:t>Bộ</a:t>
            </a:r>
            <a:r>
              <a:rPr lang="en-US" sz="3200" b="1" dirty="0" smtClean="0">
                <a:solidFill>
                  <a:srgbClr val="0000FF"/>
                </a:solidFill>
                <a:latin typeface="Arial" panose="020B0604020202020204" pitchFamily="34" charset="0"/>
                <a:cs typeface="Arial" panose="020B0604020202020204" pitchFamily="34" charset="0"/>
              </a:rPr>
              <a:t> </a:t>
            </a:r>
            <a:r>
              <a:rPr lang="en-US" sz="3200" b="1" dirty="0">
                <a:solidFill>
                  <a:srgbClr val="0000FF"/>
                </a:solidFill>
                <a:latin typeface="Arial" panose="020B0604020202020204" pitchFamily="34" charset="0"/>
                <a:cs typeface="Arial" panose="020B0604020202020204" pitchFamily="34" charset="0"/>
              </a:rPr>
              <a:t>GD-ĐT:</a:t>
            </a:r>
          </a:p>
        </p:txBody>
      </p:sp>
      <p:sp>
        <p:nvSpPr>
          <p:cNvPr id="4" name="Rectangle 3"/>
          <p:cNvSpPr/>
          <p:nvPr/>
        </p:nvSpPr>
        <p:spPr>
          <a:xfrm>
            <a:off x="718457" y="1384695"/>
            <a:ext cx="11081657" cy="3693319"/>
          </a:xfrm>
          <a:prstGeom prst="rect">
            <a:avLst/>
          </a:prstGeom>
        </p:spPr>
        <p:txBody>
          <a:bodyPr wrap="square">
            <a:spAutoFit/>
          </a:bodyPr>
          <a:lstStyle/>
          <a:p>
            <a:pPr marL="342900" indent="-342900" algn="just">
              <a:spcBef>
                <a:spcPts val="1200"/>
              </a:spcBef>
              <a:buFont typeface="+mj-lt"/>
              <a:buAutoNum type="arabicPeriod" startAt="3"/>
            </a:pPr>
            <a:r>
              <a:rPr lang="en-US" sz="3200" dirty="0" err="1" smtClean="0">
                <a:solidFill>
                  <a:srgbClr val="0000FF"/>
                </a:solidFill>
                <a:latin typeface="Times New Roman" panose="02020603050405020304" pitchFamily="18" charset="0"/>
                <a:ea typeface="Calibri" panose="020F0502020204030204" pitchFamily="34" charset="0"/>
              </a:rPr>
              <a:t>Văn</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bản</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số</a:t>
            </a:r>
            <a:r>
              <a:rPr lang="en-US" sz="3200" dirty="0">
                <a:solidFill>
                  <a:srgbClr val="0000FF"/>
                </a:solidFill>
                <a:latin typeface="Times New Roman" panose="02020603050405020304" pitchFamily="18" charset="0"/>
                <a:ea typeface="Calibri" panose="020F0502020204030204" pitchFamily="34" charset="0"/>
              </a:rPr>
              <a:t> 1800/BGDĐT-QLCL </a:t>
            </a:r>
            <a:r>
              <a:rPr lang="en-US" sz="3200" dirty="0" err="1">
                <a:solidFill>
                  <a:srgbClr val="0000FF"/>
                </a:solidFill>
                <a:latin typeface="Times New Roman" panose="02020603050405020304" pitchFamily="18" charset="0"/>
                <a:ea typeface="Calibri" panose="020F0502020204030204" pitchFamily="34" charset="0"/>
              </a:rPr>
              <a:t>ngày</a:t>
            </a:r>
            <a:r>
              <a:rPr lang="en-US" sz="3200" dirty="0">
                <a:solidFill>
                  <a:srgbClr val="0000FF"/>
                </a:solidFill>
                <a:latin typeface="Times New Roman" panose="02020603050405020304" pitchFamily="18" charset="0"/>
                <a:ea typeface="Calibri" panose="020F0502020204030204" pitchFamily="34" charset="0"/>
              </a:rPr>
              <a:t> 05 </a:t>
            </a:r>
            <a:r>
              <a:rPr lang="en-US" sz="3200" dirty="0" err="1">
                <a:solidFill>
                  <a:srgbClr val="0000FF"/>
                </a:solidFill>
                <a:latin typeface="Times New Roman" panose="02020603050405020304" pitchFamily="18" charset="0"/>
                <a:ea typeface="Calibri" panose="020F0502020204030204" pitchFamily="34" charset="0"/>
              </a:rPr>
              <a:t>tháng</a:t>
            </a:r>
            <a:r>
              <a:rPr lang="en-US" sz="3200" dirty="0">
                <a:solidFill>
                  <a:srgbClr val="0000FF"/>
                </a:solidFill>
                <a:latin typeface="Times New Roman" panose="02020603050405020304" pitchFamily="18" charset="0"/>
                <a:ea typeface="Calibri" panose="020F0502020204030204" pitchFamily="34" charset="0"/>
              </a:rPr>
              <a:t> 5 </a:t>
            </a:r>
            <a:r>
              <a:rPr lang="en-US" sz="3200" dirty="0" err="1">
                <a:solidFill>
                  <a:srgbClr val="0000FF"/>
                </a:solidFill>
                <a:latin typeface="Times New Roman" panose="02020603050405020304" pitchFamily="18" charset="0"/>
                <a:ea typeface="Calibri" panose="020F0502020204030204" pitchFamily="34" charset="0"/>
              </a:rPr>
              <a:t>năm</a:t>
            </a:r>
            <a:r>
              <a:rPr lang="en-US" sz="3200" dirty="0">
                <a:solidFill>
                  <a:srgbClr val="0000FF"/>
                </a:solidFill>
                <a:latin typeface="Times New Roman" panose="02020603050405020304" pitchFamily="18" charset="0"/>
                <a:ea typeface="Calibri" panose="020F0502020204030204" pitchFamily="34" charset="0"/>
              </a:rPr>
              <a:t> 2021 </a:t>
            </a:r>
            <a:r>
              <a:rPr lang="en-US" sz="3200" dirty="0" err="1">
                <a:solidFill>
                  <a:srgbClr val="0000FF"/>
                </a:solidFill>
                <a:latin typeface="Times New Roman" panose="02020603050405020304" pitchFamily="18" charset="0"/>
                <a:ea typeface="Calibri" panose="020F0502020204030204" pitchFamily="34" charset="0"/>
              </a:rPr>
              <a:t>của</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Bộ</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Giáo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dục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và</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Đào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tạo</a:t>
            </a:r>
            <a:r>
              <a:rPr lang="en-US" sz="3200" dirty="0">
                <a:solidFill>
                  <a:srgbClr val="0000FF"/>
                </a:solidFill>
                <a:latin typeface="Times New Roman" panose="02020603050405020304" pitchFamily="18" charset="0"/>
                <a:ea typeface="Calibri" panose="020F0502020204030204" pitchFamily="34" charset="0"/>
              </a:rPr>
              <a:t> ban </a:t>
            </a:r>
            <a:r>
              <a:rPr lang="en-US" sz="3200" dirty="0" err="1">
                <a:solidFill>
                  <a:srgbClr val="0000FF"/>
                </a:solidFill>
                <a:latin typeface="Times New Roman" panose="02020603050405020304" pitchFamily="18" charset="0"/>
                <a:ea typeface="Calibri" panose="020F0502020204030204" pitchFamily="34" charset="0"/>
              </a:rPr>
              <a:t>hành</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về</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tăng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cường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công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tác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quản</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lý</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văn</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bằng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chứng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chỉ</a:t>
            </a:r>
            <a:r>
              <a:rPr lang="en-US" sz="3200" dirty="0" smtClean="0">
                <a:solidFill>
                  <a:srgbClr val="0000FF"/>
                </a:solidFill>
                <a:latin typeface="Times New Roman" panose="02020603050405020304" pitchFamily="18" charset="0"/>
                <a:ea typeface="Calibri" panose="020F0502020204030204" pitchFamily="34" charset="0"/>
              </a:rPr>
              <a:t>.</a:t>
            </a:r>
          </a:p>
          <a:p>
            <a:pPr marL="342900" indent="-342900" algn="just">
              <a:spcBef>
                <a:spcPts val="1200"/>
              </a:spcBef>
              <a:buFont typeface="+mj-lt"/>
              <a:buAutoNum type="arabicPeriod" startAt="3"/>
            </a:pPr>
            <a:r>
              <a:rPr lang="en-US" sz="3200" dirty="0" err="1" smtClean="0">
                <a:solidFill>
                  <a:srgbClr val="0000FF"/>
                </a:solidFill>
                <a:latin typeface="Times New Roman" panose="02020603050405020304" pitchFamily="18" charset="0"/>
                <a:ea typeface="Calibri" panose="020F0502020204030204" pitchFamily="34" charset="0"/>
              </a:rPr>
              <a:t>Thông</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tư</a:t>
            </a:r>
            <a:r>
              <a:rPr lang="en-US" sz="3200" dirty="0" smtClean="0">
                <a:solidFill>
                  <a:srgbClr val="0000FF"/>
                </a:solidFill>
                <a:latin typeface="Times New Roman" panose="02020603050405020304" pitchFamily="18" charset="0"/>
                <a:ea typeface="Calibri" panose="020F0502020204030204" pitchFamily="34" charset="0"/>
              </a:rPr>
              <a:t> 32/2020/TT-BGDĐT </a:t>
            </a:r>
            <a:r>
              <a:rPr lang="en-US" sz="3200" dirty="0" err="1" smtClean="0">
                <a:solidFill>
                  <a:srgbClr val="0000FF"/>
                </a:solidFill>
                <a:latin typeface="Times New Roman" panose="02020603050405020304" pitchFamily="18" charset="0"/>
                <a:ea typeface="Calibri" panose="020F0502020204030204" pitchFamily="34" charset="0"/>
              </a:rPr>
              <a:t>ngày</a:t>
            </a:r>
            <a:r>
              <a:rPr lang="en-US" sz="3200" dirty="0" smtClean="0">
                <a:solidFill>
                  <a:srgbClr val="0000FF"/>
                </a:solidFill>
                <a:latin typeface="Times New Roman" panose="02020603050405020304" pitchFamily="18" charset="0"/>
                <a:ea typeface="Calibri" panose="020F0502020204030204" pitchFamily="34" charset="0"/>
              </a:rPr>
              <a:t> 15 </a:t>
            </a:r>
            <a:r>
              <a:rPr lang="en-US" sz="3200" dirty="0" err="1" smtClean="0">
                <a:solidFill>
                  <a:srgbClr val="0000FF"/>
                </a:solidFill>
                <a:latin typeface="Times New Roman" panose="02020603050405020304" pitchFamily="18" charset="0"/>
                <a:ea typeface="Calibri" panose="020F0502020204030204" pitchFamily="34" charset="0"/>
              </a:rPr>
              <a:t>tháng</a:t>
            </a:r>
            <a:r>
              <a:rPr lang="en-US" sz="3200" dirty="0" smtClean="0">
                <a:solidFill>
                  <a:srgbClr val="0000FF"/>
                </a:solidFill>
                <a:latin typeface="Times New Roman" panose="02020603050405020304" pitchFamily="18" charset="0"/>
                <a:ea typeface="Calibri" panose="020F0502020204030204" pitchFamily="34" charset="0"/>
              </a:rPr>
              <a:t> 9 </a:t>
            </a:r>
            <a:r>
              <a:rPr lang="en-US" sz="3200" dirty="0" err="1" smtClean="0">
                <a:solidFill>
                  <a:srgbClr val="0000FF"/>
                </a:solidFill>
                <a:latin typeface="Times New Roman" panose="02020603050405020304" pitchFamily="18" charset="0"/>
                <a:ea typeface="Calibri" panose="020F0502020204030204" pitchFamily="34" charset="0"/>
              </a:rPr>
              <a:t>năm</a:t>
            </a:r>
            <a:r>
              <a:rPr lang="en-US" sz="3200" dirty="0" smtClean="0">
                <a:solidFill>
                  <a:srgbClr val="0000FF"/>
                </a:solidFill>
                <a:latin typeface="Times New Roman" panose="02020603050405020304" pitchFamily="18" charset="0"/>
                <a:ea typeface="Calibri" panose="020F0502020204030204" pitchFamily="34" charset="0"/>
              </a:rPr>
              <a:t> 2020 </a:t>
            </a:r>
            <a:r>
              <a:rPr lang="en-US" sz="3200" dirty="0" err="1" smtClean="0">
                <a:solidFill>
                  <a:srgbClr val="0000FF"/>
                </a:solidFill>
                <a:latin typeface="Times New Roman" panose="02020603050405020304" pitchFamily="18" charset="0"/>
                <a:ea typeface="Calibri" panose="020F0502020204030204" pitchFamily="34" charset="0"/>
              </a:rPr>
              <a:t>của</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Bô</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trưởng</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Bộ</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Giáo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dục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và</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Đào</a:t>
            </a:r>
            <a:r>
              <a:rPr lang="en-US" sz="3200" dirty="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tạo</a:t>
            </a:r>
            <a:r>
              <a:rPr lang="en-US" sz="3200" dirty="0" smtClean="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vê</a:t>
            </a:r>
            <a:r>
              <a:rPr lang="en-US" sz="3200" dirty="0" smtClean="0">
                <a:solidFill>
                  <a:srgbClr val="0000FF"/>
                </a:solidFill>
                <a:latin typeface="Times New Roman" panose="02020603050405020304" pitchFamily="18" charset="0"/>
                <a:ea typeface="Calibri" panose="020F0502020204030204" pitchFamily="34" charset="0"/>
              </a:rPr>
              <a:t>̀ Ban </a:t>
            </a:r>
            <a:r>
              <a:rPr lang="en-US" sz="3200" dirty="0" err="1">
                <a:solidFill>
                  <a:srgbClr val="0000FF"/>
                </a:solidFill>
                <a:latin typeface="Times New Roman" panose="02020603050405020304" pitchFamily="18" charset="0"/>
                <a:ea typeface="Calibri" panose="020F0502020204030204" pitchFamily="34" charset="0"/>
              </a:rPr>
              <a:t>hành</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Điều</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lệ</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trường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trung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học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cơ</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sở</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trường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trung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học</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phổ</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thông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và</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trường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phổ</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thông</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có</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nhiều</a:t>
            </a:r>
            <a:r>
              <a:rPr lang="en-US" sz="3200" dirty="0">
                <a:solidFill>
                  <a:srgbClr val="0000FF"/>
                </a:solidFill>
                <a:latin typeface="Times New Roman" panose="02020603050405020304" pitchFamily="18" charset="0"/>
                <a:ea typeface="Calibri" panose="020F0502020204030204" pitchFamily="34" charset="0"/>
              </a:rPr>
              <a:t> </a:t>
            </a:r>
            <a:r>
              <a:rPr lang="en-US" sz="3200" dirty="0" err="1">
                <a:solidFill>
                  <a:srgbClr val="0000FF"/>
                </a:solidFill>
                <a:latin typeface="Times New Roman" panose="02020603050405020304" pitchFamily="18" charset="0"/>
                <a:ea typeface="Calibri" panose="020F0502020204030204" pitchFamily="34" charset="0"/>
              </a:rPr>
              <a:t>cấp</a:t>
            </a:r>
            <a:r>
              <a:rPr lang="en-US" sz="3200" dirty="0">
                <a:solidFill>
                  <a:srgbClr val="0000FF"/>
                </a:solidFill>
                <a:latin typeface="Times New Roman" panose="02020603050405020304" pitchFamily="18" charset="0"/>
                <a:ea typeface="Calibri" panose="020F0502020204030204" pitchFamily="34" charset="0"/>
              </a:rPr>
              <a:t> </a:t>
            </a:r>
            <a:r>
              <a:rPr lang="en-US" sz="3200" dirty="0" err="1" smtClean="0">
                <a:solidFill>
                  <a:srgbClr val="0000FF"/>
                </a:solidFill>
                <a:latin typeface="Times New Roman" panose="02020603050405020304" pitchFamily="18" charset="0"/>
                <a:ea typeface="Calibri" panose="020F0502020204030204" pitchFamily="34" charset="0"/>
              </a:rPr>
              <a:t>học</a:t>
            </a:r>
            <a:r>
              <a:rPr lang="en-US" sz="3200" dirty="0" smtClean="0">
                <a:solidFill>
                  <a:srgbClr val="0000FF"/>
                </a:solidFill>
                <a:latin typeface="Times New Roman" panose="02020603050405020304" pitchFamily="18" charset="0"/>
                <a:ea typeface="Calibri" panose="020F0502020204030204" pitchFamily="34" charset="0"/>
              </a:rPr>
              <a:t>.</a:t>
            </a:r>
            <a:endParaRPr lang="en-US" sz="3200" dirty="0">
              <a:solidFill>
                <a:srgbClr val="0000FF"/>
              </a:solidFill>
              <a:latin typeface="Times New Roman" panose="02020603050405020304" pitchFamily="18" charset="0"/>
              <a:ea typeface="Calibri" panose="020F0502020204030204" pitchFamily="34" charset="0"/>
            </a:endParaRP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265645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457" y="771381"/>
            <a:ext cx="11081657" cy="5324535"/>
          </a:xfrm>
          <a:prstGeom prst="rect">
            <a:avLst/>
          </a:prstGeom>
        </p:spPr>
        <p:txBody>
          <a:bodyPr wrap="square">
            <a:spAutoFit/>
          </a:bodyPr>
          <a:lstStyle/>
          <a:p>
            <a:pPr marL="457200" indent="-457200" algn="just">
              <a:spcBef>
                <a:spcPts val="1200"/>
              </a:spcBef>
              <a:buFontTx/>
              <a:buChar char="-"/>
            </a:pPr>
            <a:r>
              <a:rPr lang="en-US" sz="3200" dirty="0" err="1" smtClean="0">
                <a:solidFill>
                  <a:srgbClr val="0000FF"/>
                </a:solidFill>
                <a:latin typeface="Times New Roman" panose="02020603050405020304" pitchFamily="18" charset="0"/>
                <a:cs typeface="Times New Roman" panose="02020603050405020304" pitchFamily="18" charset="0"/>
              </a:rPr>
              <a:t>Sở</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Giáo</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dục</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Đào</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tạo</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tiến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hành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kiểm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thanh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việc</a:t>
            </a:r>
            <a:r>
              <a:rPr lang="en-US" sz="3200" dirty="0">
                <a:solidFill>
                  <a:srgbClr val="0000FF"/>
                </a:solidFill>
                <a:latin typeface="Times New Roman" panose="02020603050405020304" pitchFamily="18" charset="0"/>
                <a:cs typeface="Times New Roman" panose="02020603050405020304" pitchFamily="18" charset="0"/>
              </a:rPr>
              <a:t> in,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sử</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chỉ</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hệ</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thống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quốc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dân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đối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với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thuộc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phạm</a:t>
            </a:r>
            <a:r>
              <a:rPr lang="en-US" sz="3200" dirty="0">
                <a:solidFill>
                  <a:srgbClr val="0000FF"/>
                </a:solidFill>
                <a:latin typeface="Times New Roman" panose="02020603050405020304" pitchFamily="18" charset="0"/>
                <a:cs typeface="Times New Roman" panose="02020603050405020304" pitchFamily="18" charset="0"/>
              </a:rPr>
              <a:t> vi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Thành</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phố</a:t>
            </a:r>
            <a:r>
              <a:rPr lang="en-US" sz="3200" dirty="0" smtClean="0">
                <a:solidFill>
                  <a:srgbClr val="0000FF"/>
                </a:solidFill>
                <a:latin typeface="Times New Roman" panose="02020603050405020304" pitchFamily="18" charset="0"/>
                <a:cs typeface="Times New Roman" panose="02020603050405020304" pitchFamily="18" charset="0"/>
              </a:rPr>
              <a:t>.</a:t>
            </a:r>
          </a:p>
          <a:p>
            <a:pPr marL="457200" lvl="0" indent="-457200" algn="just">
              <a:spcBef>
                <a:spcPts val="1200"/>
              </a:spcBef>
              <a:buFontTx/>
              <a:buChar char="-"/>
            </a:pP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quan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nước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về</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tổ</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kiểm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thanh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việc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chỉ</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phân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nước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về</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smtClean="0">
                <a:solidFill>
                  <a:srgbClr val="0000FF"/>
                </a:solidFill>
                <a:latin typeface="Times New Roman" panose="02020603050405020304" pitchFamily="18" charset="0"/>
                <a:cs typeface="Times New Roman" panose="02020603050405020304" pitchFamily="18" charset="0"/>
              </a:rPr>
              <a:t>.</a:t>
            </a:r>
          </a:p>
          <a:p>
            <a:pPr marL="457200" indent="-457200" algn="just">
              <a:spcBef>
                <a:spcPts val="1200"/>
              </a:spcBef>
              <a:buFontTx/>
              <a:buChar char="-"/>
            </a:pPr>
            <a:r>
              <a:rPr lang="vi-VN" sz="3200" dirty="0">
                <a:solidFill>
                  <a:srgbClr val="0000FF"/>
                </a:solidFill>
                <a:latin typeface="Times New Roman" panose="02020603050405020304" pitchFamily="18" charset="0"/>
                <a:cs typeface="Times New Roman" panose="02020603050405020304" pitchFamily="18" charset="0"/>
              </a:rPr>
              <a:t>Cơ quan, tổ chức, cá nhân chịu trách nhiệm </a:t>
            </a:r>
            <a:r>
              <a:rPr lang="vi-VN" sz="3200" dirty="0" smtClean="0">
                <a:solidFill>
                  <a:srgbClr val="0000FF"/>
                </a:solidFill>
                <a:latin typeface="Times New Roman" panose="02020603050405020304" pitchFamily="18" charset="0"/>
                <a:cs typeface="Times New Roman" panose="02020603050405020304" pitchFamily="18" charset="0"/>
              </a:rPr>
              <a:t>quản </a:t>
            </a:r>
            <a:r>
              <a:rPr lang="vi-VN" sz="3200" dirty="0">
                <a:solidFill>
                  <a:srgbClr val="0000FF"/>
                </a:solidFill>
                <a:latin typeface="Times New Roman" panose="02020603050405020304" pitchFamily="18" charset="0"/>
                <a:cs typeface="Times New Roman" panose="02020603050405020304" pitchFamily="18" charset="0"/>
              </a:rPr>
              <a:t>lý, cấp phát hoặc sử dụng văn bằng, chứng chỉ có trách nhiệm phối </a:t>
            </a:r>
            <a:r>
              <a:rPr lang="vi-VN" sz="3200" dirty="0" smtClean="0">
                <a:solidFill>
                  <a:srgbClr val="0000FF"/>
                </a:solidFill>
                <a:latin typeface="Times New Roman" panose="02020603050405020304" pitchFamily="18" charset="0"/>
                <a:cs typeface="Times New Roman" panose="02020603050405020304" pitchFamily="18" charset="0"/>
              </a:rPr>
              <a:t>h</a:t>
            </a:r>
            <a:r>
              <a:rPr lang="en-US" sz="3200" dirty="0" smtClean="0">
                <a:solidFill>
                  <a:srgbClr val="0000FF"/>
                </a:solidFill>
                <a:latin typeface="Times New Roman" panose="02020603050405020304" pitchFamily="18" charset="0"/>
                <a:cs typeface="Times New Roman" panose="02020603050405020304" pitchFamily="18" charset="0"/>
              </a:rPr>
              <a:t>ợ</a:t>
            </a:r>
            <a:r>
              <a:rPr lang="vi-VN" sz="3200" dirty="0" smtClean="0">
                <a:solidFill>
                  <a:srgbClr val="0000FF"/>
                </a:solidFill>
                <a:latin typeface="Times New Roman" panose="02020603050405020304" pitchFamily="18" charset="0"/>
                <a:cs typeface="Times New Roman" panose="02020603050405020304" pitchFamily="18" charset="0"/>
              </a:rPr>
              <a:t>p</a:t>
            </a:r>
            <a:r>
              <a:rPr lang="vi-VN" sz="3200" dirty="0">
                <a:solidFill>
                  <a:srgbClr val="0000FF"/>
                </a:solidFill>
                <a:latin typeface="Times New Roman" panose="02020603050405020304" pitchFamily="18" charset="0"/>
                <a:cs typeface="Times New Roman" panose="02020603050405020304" pitchFamily="18" charset="0"/>
              </a:rPr>
              <a:t>, tạo điều kiện thuận lợi cho công tác kiểm tra, thanh tra</a:t>
            </a:r>
            <a:r>
              <a:rPr lang="vi-VN" sz="3200" dirty="0" smtClean="0">
                <a:solidFill>
                  <a:srgbClr val="0000FF"/>
                </a:solidFill>
                <a:latin typeface="Times New Roman" panose="02020603050405020304" pitchFamily="18" charset="0"/>
                <a:cs typeface="Times New Roman" panose="02020603050405020304" pitchFamily="18" charset="0"/>
              </a:rPr>
              <a:t>.</a:t>
            </a:r>
            <a:endParaRPr lang="en-US" sz="3200" dirty="0">
              <a:solidFill>
                <a:srgbClr val="0000FF"/>
              </a:solidFill>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latin typeface="Arial" panose="020B0604020202020204" pitchFamily="34" charset="0"/>
                <a:cs typeface="Arial" panose="020B0604020202020204" pitchFamily="34" charset="0"/>
              </a:rPr>
              <a:t>KIỂM TRA, THANH TRA, XỬ LÝ VI PHẠM</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893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457" y="771381"/>
            <a:ext cx="11081657" cy="5970865"/>
          </a:xfrm>
          <a:prstGeom prst="rect">
            <a:avLst/>
          </a:prstGeom>
        </p:spPr>
        <p:txBody>
          <a:bodyPr wrap="square">
            <a:spAutoFit/>
          </a:bodyPr>
          <a:lstStyle/>
          <a:p>
            <a:pPr algn="just">
              <a:spcBef>
                <a:spcPts val="1200"/>
              </a:spcBef>
            </a:pPr>
            <a:r>
              <a:rPr lang="en-US" sz="3200" i="1" dirty="0" err="1" smtClean="0">
                <a:solidFill>
                  <a:srgbClr val="FF0000"/>
                </a:solidFill>
                <a:latin typeface="Times New Roman" panose="02020603050405020304" pitchFamily="18" charset="0"/>
                <a:cs typeface="Times New Roman" panose="02020603050405020304" pitchFamily="18" charset="0"/>
              </a:rPr>
              <a:t>Văn</a:t>
            </a:r>
            <a:r>
              <a:rPr lang="en-US" sz="3200" i="1" dirty="0" smtClean="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bản</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hợp</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nhất</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số</a:t>
            </a:r>
            <a:r>
              <a:rPr lang="en-US" sz="3200" i="1" dirty="0">
                <a:solidFill>
                  <a:srgbClr val="FF0000"/>
                </a:solidFill>
                <a:latin typeface="Times New Roman" panose="02020603050405020304" pitchFamily="18" charset="0"/>
                <a:cs typeface="Times New Roman" panose="02020603050405020304" pitchFamily="18" charset="0"/>
              </a:rPr>
              <a:t> 05/VBHN-BGDĐT </a:t>
            </a:r>
            <a:r>
              <a:rPr lang="en-US" sz="3200" i="1" dirty="0" err="1">
                <a:solidFill>
                  <a:srgbClr val="FF0000"/>
                </a:solidFill>
                <a:latin typeface="Times New Roman" panose="02020603050405020304" pitchFamily="18" charset="0"/>
                <a:cs typeface="Times New Roman" panose="02020603050405020304" pitchFamily="18" charset="0"/>
              </a:rPr>
              <a:t>ngày</a:t>
            </a:r>
            <a:r>
              <a:rPr lang="en-US" sz="3200" i="1" dirty="0">
                <a:solidFill>
                  <a:srgbClr val="FF0000"/>
                </a:solidFill>
                <a:latin typeface="Times New Roman" panose="02020603050405020304" pitchFamily="18" charset="0"/>
                <a:cs typeface="Times New Roman" panose="02020603050405020304" pitchFamily="18" charset="0"/>
              </a:rPr>
              <a:t> 06 </a:t>
            </a:r>
            <a:r>
              <a:rPr lang="en-US" sz="3200" i="1" dirty="0" err="1">
                <a:solidFill>
                  <a:srgbClr val="FF0000"/>
                </a:solidFill>
                <a:latin typeface="Times New Roman" panose="02020603050405020304" pitchFamily="18" charset="0"/>
                <a:cs typeface="Times New Roman" panose="02020603050405020304" pitchFamily="18" charset="0"/>
              </a:rPr>
              <a:t>tháng</a:t>
            </a:r>
            <a:r>
              <a:rPr lang="en-US" sz="3200" i="1" dirty="0">
                <a:solidFill>
                  <a:srgbClr val="FF0000"/>
                </a:solidFill>
                <a:latin typeface="Times New Roman" panose="02020603050405020304" pitchFamily="18" charset="0"/>
                <a:cs typeface="Times New Roman" panose="02020603050405020304" pitchFamily="18" charset="0"/>
              </a:rPr>
              <a:t> 7 </a:t>
            </a:r>
            <a:r>
              <a:rPr lang="en-US" sz="3200" i="1" dirty="0" err="1">
                <a:solidFill>
                  <a:srgbClr val="FF0000"/>
                </a:solidFill>
                <a:latin typeface="Times New Roman" panose="02020603050405020304" pitchFamily="18" charset="0"/>
                <a:cs typeface="Times New Roman" panose="02020603050405020304" pitchFamily="18" charset="0"/>
              </a:rPr>
              <a:t>năm</a:t>
            </a:r>
            <a:r>
              <a:rPr lang="en-US" sz="3200" i="1" dirty="0">
                <a:solidFill>
                  <a:srgbClr val="FF0000"/>
                </a:solidFill>
                <a:latin typeface="Times New Roman" panose="02020603050405020304" pitchFamily="18" charset="0"/>
                <a:cs typeface="Times New Roman" panose="02020603050405020304" pitchFamily="18" charset="0"/>
              </a:rPr>
              <a:t> 2022 </a:t>
            </a:r>
            <a:r>
              <a:rPr lang="en-US" sz="3200" i="1" dirty="0" err="1">
                <a:solidFill>
                  <a:srgbClr val="FF0000"/>
                </a:solidFill>
                <a:latin typeface="Times New Roman" panose="02020603050405020304" pitchFamily="18" charset="0"/>
                <a:cs typeface="Times New Roman" panose="02020603050405020304" pitchFamily="18" charset="0"/>
              </a:rPr>
              <a:t>của</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Bộ</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Giáo</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dục</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và</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Đào</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tạo</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về</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quy</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định</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xử</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phạt</a:t>
            </a:r>
            <a:r>
              <a:rPr lang="en-US" sz="3200" i="1" dirty="0">
                <a:solidFill>
                  <a:srgbClr val="FF0000"/>
                </a:solidFill>
                <a:latin typeface="Times New Roman" panose="02020603050405020304" pitchFamily="18" charset="0"/>
                <a:cs typeface="Times New Roman" panose="02020603050405020304" pitchFamily="18" charset="0"/>
              </a:rPr>
              <a:t> vi </a:t>
            </a:r>
            <a:r>
              <a:rPr lang="en-US" sz="3200" i="1" dirty="0" err="1">
                <a:solidFill>
                  <a:srgbClr val="FF0000"/>
                </a:solidFill>
                <a:latin typeface="Times New Roman" panose="02020603050405020304" pitchFamily="18" charset="0"/>
                <a:cs typeface="Times New Roman" panose="02020603050405020304" pitchFamily="18" charset="0"/>
              </a:rPr>
              <a:t>phạm</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hành</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chính</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trong</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lĩnh</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vực</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giáo</a:t>
            </a:r>
            <a:r>
              <a:rPr lang="en-US" sz="3200" i="1" dirty="0">
                <a:solidFill>
                  <a:srgbClr val="FF0000"/>
                </a:solidFill>
                <a:latin typeface="Times New Roman" panose="02020603050405020304" pitchFamily="18" charset="0"/>
                <a:cs typeface="Times New Roman" panose="02020603050405020304" pitchFamily="18" charset="0"/>
              </a:rPr>
              <a:t> </a:t>
            </a:r>
            <a:r>
              <a:rPr lang="en-US" sz="3200" i="1" dirty="0" err="1">
                <a:solidFill>
                  <a:srgbClr val="FF0000"/>
                </a:solidFill>
                <a:latin typeface="Times New Roman" panose="02020603050405020304" pitchFamily="18" charset="0"/>
                <a:cs typeface="Times New Roman" panose="02020603050405020304" pitchFamily="18" charset="0"/>
              </a:rPr>
              <a:t>dục</a:t>
            </a:r>
            <a:r>
              <a:rPr lang="en-US" sz="3200" i="1" dirty="0" smtClean="0">
                <a:solidFill>
                  <a:srgbClr val="FF0000"/>
                </a:solidFill>
                <a:latin typeface="Times New Roman" panose="02020603050405020304" pitchFamily="18" charset="0"/>
                <a:cs typeface="Times New Roman" panose="02020603050405020304" pitchFamily="18" charset="0"/>
              </a:rPr>
              <a:t>.)</a:t>
            </a:r>
          </a:p>
          <a:p>
            <a:pPr algn="just">
              <a:spcBef>
                <a:spcPts val="1200"/>
              </a:spcBef>
            </a:pPr>
            <a:r>
              <a:rPr lang="vi-VN" sz="3200" dirty="0">
                <a:solidFill>
                  <a:srgbClr val="0000FF"/>
                </a:solidFill>
                <a:latin typeface="Times New Roman" panose="02020603050405020304" pitchFamily="18" charset="0"/>
                <a:cs typeface="Times New Roman" panose="02020603050405020304" pitchFamily="18" charset="0"/>
              </a:rPr>
              <a:t>1. Phạt tiền từ </a:t>
            </a:r>
            <a:r>
              <a:rPr lang="vi-VN" sz="3200" dirty="0">
                <a:solidFill>
                  <a:srgbClr val="FF0000"/>
                </a:solidFill>
                <a:latin typeface="Times New Roman" panose="02020603050405020304" pitchFamily="18" charset="0"/>
                <a:cs typeface="Times New Roman" panose="02020603050405020304" pitchFamily="18" charset="0"/>
              </a:rPr>
              <a:t>10.000.000 đồng đến 20.000.000 đồng</a:t>
            </a:r>
            <a:r>
              <a:rPr lang="vi-VN" sz="3200" dirty="0">
                <a:solidFill>
                  <a:srgbClr val="0000FF"/>
                </a:solidFill>
                <a:latin typeface="Times New Roman" panose="02020603050405020304" pitchFamily="18" charset="0"/>
                <a:cs typeface="Times New Roman" panose="02020603050405020304" pitchFamily="18" charset="0"/>
              </a:rPr>
              <a:t> đối với một trong các hành vi sau:</a:t>
            </a:r>
            <a:endParaRPr lang="en-US" sz="3200" dirty="0">
              <a:solidFill>
                <a:srgbClr val="0000FF"/>
              </a:solidFill>
              <a:latin typeface="Times New Roman" panose="02020603050405020304" pitchFamily="18" charset="0"/>
              <a:cs typeface="Times New Roman" panose="02020603050405020304" pitchFamily="18" charset="0"/>
            </a:endParaRPr>
          </a:p>
          <a:p>
            <a:pPr algn="just">
              <a:spcBef>
                <a:spcPts val="1200"/>
              </a:spcBef>
            </a:pPr>
            <a:r>
              <a:rPr lang="vi-VN" sz="3200" dirty="0">
                <a:solidFill>
                  <a:srgbClr val="0000FF"/>
                </a:solidFill>
                <a:latin typeface="Times New Roman" panose="02020603050405020304" pitchFamily="18" charset="0"/>
                <a:cs typeface="Times New Roman" panose="02020603050405020304" pitchFamily="18" charset="0"/>
              </a:rPr>
              <a:t>a) Không ban hành hoặc ban hành quy chế bảo quản, lưu giữ, sử dụng, cấp phát văn bằng, chứng chỉ nhưng không đầy đủ nội dung theo quy định của pháp luật hiện hành;</a:t>
            </a:r>
            <a:endParaRPr lang="en-US" sz="3200" dirty="0">
              <a:solidFill>
                <a:srgbClr val="0000FF"/>
              </a:solidFill>
              <a:latin typeface="Times New Roman" panose="02020603050405020304" pitchFamily="18" charset="0"/>
              <a:cs typeface="Times New Roman" panose="02020603050405020304" pitchFamily="18" charset="0"/>
            </a:endParaRPr>
          </a:p>
          <a:p>
            <a:pPr algn="just">
              <a:spcBef>
                <a:spcPts val="1200"/>
              </a:spcBef>
            </a:pPr>
            <a:r>
              <a:rPr lang="vi-VN" sz="3200" dirty="0">
                <a:solidFill>
                  <a:srgbClr val="0000FF"/>
                </a:solidFill>
                <a:latin typeface="Times New Roman" panose="02020603050405020304" pitchFamily="18" charset="0"/>
                <a:cs typeface="Times New Roman" panose="02020603050405020304" pitchFamily="18" charset="0"/>
              </a:rPr>
              <a:t>b) Không đảm bảo cơ sở vật chất, trang thiết bị, phòng chống cháy nổ để bảo quản văn bằng, chứng chỉ và hồ sơ theo quy định của pháp luật hiện hành</a:t>
            </a:r>
            <a:r>
              <a:rPr lang="vi-VN" sz="3200" dirty="0" smtClean="0">
                <a:solidFill>
                  <a:srgbClr val="0000FF"/>
                </a:solidFill>
                <a:latin typeface="Times New Roman" panose="02020603050405020304" pitchFamily="18" charset="0"/>
                <a:cs typeface="Times New Roman" panose="02020603050405020304" pitchFamily="18" charset="0"/>
              </a:rPr>
              <a:t>;</a:t>
            </a:r>
            <a:endParaRPr lang="en-US" sz="3200" dirty="0">
              <a:solidFill>
                <a:srgbClr val="FF0000"/>
              </a:solidFill>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latin typeface="Arial" panose="020B0604020202020204" pitchFamily="34" charset="0"/>
                <a:cs typeface="Arial" panose="020B0604020202020204" pitchFamily="34" charset="0"/>
              </a:rPr>
              <a:t>KIỂM TRA, THANH TRA, XỬ LÝ VI PHẠM</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060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500"/>
                                        <p:tgtEl>
                                          <p:spTgt spid="4">
                                            <p:txEl>
                                              <p:pRg st="3" end="3"/>
                                            </p:txEl>
                                          </p:spTgt>
                                        </p:tgtEl>
                                      </p:cBhvr>
                                    </p:animEffect>
                                    <p:anim calcmode="lin" valueType="num">
                                      <p:cBhvr>
                                        <p:cTn id="2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087590"/>
            <a:ext cx="12192000" cy="2215991"/>
          </a:xfrm>
          <a:prstGeom prst="rect">
            <a:avLst/>
          </a:prstGeom>
          <a:noFill/>
        </p:spPr>
        <p:txBody>
          <a:bodyPr wrap="square" rtlCol="0">
            <a:spAutoFit/>
          </a:bodyPr>
          <a:lstStyle/>
          <a:p>
            <a:pPr algn="just">
              <a:spcBef>
                <a:spcPts val="1200"/>
              </a:spcBef>
            </a:pPr>
            <a:r>
              <a:rPr lang="vi-VN" sz="3200" dirty="0">
                <a:solidFill>
                  <a:srgbClr val="0000FF"/>
                </a:solidFill>
                <a:latin typeface="Times New Roman" panose="02020603050405020304" pitchFamily="18" charset="0"/>
                <a:cs typeface="Times New Roman" panose="02020603050405020304" pitchFamily="18" charset="0"/>
              </a:rPr>
              <a:t>2. Phạt tiền từ </a:t>
            </a:r>
            <a:r>
              <a:rPr lang="vi-VN" sz="3200" dirty="0">
                <a:solidFill>
                  <a:srgbClr val="FF0000"/>
                </a:solidFill>
                <a:latin typeface="Times New Roman" panose="02020603050405020304" pitchFamily="18" charset="0"/>
                <a:cs typeface="Times New Roman" panose="02020603050405020304" pitchFamily="18" charset="0"/>
              </a:rPr>
              <a:t>20.000.000</a:t>
            </a:r>
            <a:r>
              <a:rPr lang="vi-VN" sz="3200" dirty="0">
                <a:solidFill>
                  <a:srgbClr val="0000FF"/>
                </a:solidFill>
                <a:latin typeface="Times New Roman" panose="02020603050405020304" pitchFamily="18" charset="0"/>
                <a:cs typeface="Times New Roman" panose="02020603050405020304" pitchFamily="18" charset="0"/>
              </a:rPr>
              <a:t> đồng đến </a:t>
            </a:r>
            <a:r>
              <a:rPr lang="vi-VN" sz="3200" dirty="0">
                <a:solidFill>
                  <a:srgbClr val="FF0000"/>
                </a:solidFill>
                <a:latin typeface="Times New Roman" panose="02020603050405020304" pitchFamily="18" charset="0"/>
                <a:cs typeface="Times New Roman" panose="02020603050405020304" pitchFamily="18" charset="0"/>
              </a:rPr>
              <a:t>30.000.000</a:t>
            </a:r>
            <a:r>
              <a:rPr lang="vi-VN" sz="3200" dirty="0">
                <a:solidFill>
                  <a:srgbClr val="0000FF"/>
                </a:solidFill>
                <a:latin typeface="Times New Roman" panose="02020603050405020304" pitchFamily="18" charset="0"/>
                <a:cs typeface="Times New Roman" panose="02020603050405020304" pitchFamily="18" charset="0"/>
              </a:rPr>
              <a:t> đồng đối với một trong các hành vi sau:</a:t>
            </a:r>
            <a:endParaRPr lang="en-US" sz="3200" dirty="0">
              <a:solidFill>
                <a:srgbClr val="0000FF"/>
              </a:solidFill>
              <a:latin typeface="Times New Roman" panose="02020603050405020304" pitchFamily="18" charset="0"/>
              <a:cs typeface="Times New Roman" panose="02020603050405020304" pitchFamily="18" charset="0"/>
            </a:endParaRPr>
          </a:p>
          <a:p>
            <a:pPr algn="just">
              <a:spcBef>
                <a:spcPts val="1200"/>
              </a:spcBef>
            </a:pPr>
            <a:r>
              <a:rPr lang="vi-VN" sz="3200" dirty="0">
                <a:solidFill>
                  <a:srgbClr val="0000FF"/>
                </a:solidFill>
                <a:latin typeface="Times New Roman" panose="02020603050405020304" pitchFamily="18" charset="0"/>
                <a:cs typeface="Times New Roman" panose="02020603050405020304" pitchFamily="18" charset="0"/>
              </a:rPr>
              <a:t>d) Không lập hoặc lập hồ sơ cấp phát, quản lý văn bằng, chứng chỉ không đầy đủ, không chính xác thông tin theo quy định của pháp luật hiện hành.</a:t>
            </a:r>
            <a:endParaRPr lang="en-US" sz="32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177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75" y="2230590"/>
            <a:ext cx="12192000" cy="1446550"/>
          </a:xfrm>
          <a:prstGeom prst="rect">
            <a:avLst/>
          </a:prstGeom>
          <a:noFill/>
        </p:spPr>
        <p:txBody>
          <a:bodyPr wrap="square" rtlCol="0">
            <a:spAutoFit/>
          </a:bodyPr>
          <a:lstStyle/>
          <a:p>
            <a:pPr algn="ctr"/>
            <a:r>
              <a:rPr lang="en-US" sz="44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NHỮNG TỒN TẠI VÀ VƯỚNG MẮC VỀ</a:t>
            </a:r>
          </a:p>
          <a:p>
            <a:pPr algn="ctr"/>
            <a:r>
              <a:rPr lang="en-US" sz="4400" b="1" dirty="0">
                <a:solidFill>
                  <a:srgbClr val="00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QUẢN LÝ VĂN BẰNG, CHỨNG CHỈ</a:t>
            </a:r>
          </a:p>
        </p:txBody>
      </p:sp>
    </p:spTree>
    <p:extLst>
      <p:ext uri="{BB962C8B-B14F-4D97-AF65-F5344CB8AC3E}">
        <p14:creationId xmlns:p14="http://schemas.microsoft.com/office/powerpoint/2010/main" val="25400203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457" y="771381"/>
            <a:ext cx="11081657" cy="4985980"/>
          </a:xfrm>
          <a:prstGeom prst="rect">
            <a:avLst/>
          </a:prstGeom>
        </p:spPr>
        <p:txBody>
          <a:bodyPr wrap="square">
            <a:spAutoFit/>
          </a:bodyPr>
          <a:lstStyle/>
          <a:p>
            <a:pPr lvl="1" indent="-457200" algn="just">
              <a:spcBef>
                <a:spcPts val="1200"/>
              </a:spcBef>
              <a:buFont typeface="Wingdings" panose="05000000000000000000" pitchFamily="2" charset="2"/>
              <a:buChar char="ü"/>
            </a:pPr>
            <a:r>
              <a:rPr lang="vi-VN" sz="3200" b="1" dirty="0">
                <a:solidFill>
                  <a:srgbClr val="0000FF"/>
                </a:solidFill>
                <a:latin typeface="+mj-lt"/>
              </a:rPr>
              <a:t>Chưa ban hành các văn bản quản lý theo quy định </a:t>
            </a:r>
            <a:r>
              <a:rPr lang="vi-VN" sz="3200" dirty="0">
                <a:solidFill>
                  <a:srgbClr val="0000FF"/>
                </a:solidFill>
                <a:latin typeface="+mj-lt"/>
              </a:rPr>
              <a:t>để quy định rõ trách nhiệm của </a:t>
            </a:r>
            <a:r>
              <a:rPr lang="vi-VN" sz="3200" dirty="0" smtClean="0">
                <a:solidFill>
                  <a:srgbClr val="0000FF"/>
                </a:solidFill>
                <a:latin typeface="+mj-lt"/>
              </a:rPr>
              <a:t>đơn </a:t>
            </a:r>
            <a:r>
              <a:rPr lang="vi-VN" sz="3200" dirty="0">
                <a:solidFill>
                  <a:srgbClr val="0000FF"/>
                </a:solidFill>
                <a:latin typeface="+mj-lt"/>
              </a:rPr>
              <a:t>vị, cá nhân và chế tài xử lý khi để xảy ra sai phạm.</a:t>
            </a:r>
            <a:endParaRPr lang="en-US" sz="3200" dirty="0">
              <a:solidFill>
                <a:srgbClr val="0000FF"/>
              </a:solidFill>
              <a:latin typeface="+mj-lt"/>
            </a:endParaRPr>
          </a:p>
          <a:p>
            <a:pPr lvl="1" indent="-457200" algn="just">
              <a:spcBef>
                <a:spcPts val="1200"/>
              </a:spcBef>
              <a:buFont typeface="Wingdings" panose="05000000000000000000" pitchFamily="2" charset="2"/>
              <a:buChar char="ü"/>
            </a:pPr>
            <a:r>
              <a:rPr lang="vi-VN" sz="3200" b="1" dirty="0">
                <a:solidFill>
                  <a:srgbClr val="0000FF"/>
                </a:solidFill>
                <a:latin typeface="+mj-lt"/>
              </a:rPr>
              <a:t>Chưa</a:t>
            </a:r>
            <a:r>
              <a:rPr lang="vi-VN" sz="3200" b="1" dirty="0" smtClean="0">
                <a:solidFill>
                  <a:srgbClr val="0000FF"/>
                </a:solidFill>
                <a:latin typeface="+mj-lt"/>
              </a:rPr>
              <a:t> </a:t>
            </a:r>
            <a:r>
              <a:rPr lang="vi-VN" sz="3200" b="1" dirty="0">
                <a:solidFill>
                  <a:srgbClr val="0000FF"/>
                </a:solidFill>
                <a:latin typeface="+mj-lt"/>
              </a:rPr>
              <a:t>nắm rõ được tình hình phát bằng tốt nghiệp </a:t>
            </a:r>
            <a:r>
              <a:rPr lang="vi-VN" sz="3200" dirty="0" smtClean="0">
                <a:solidFill>
                  <a:srgbClr val="0000FF"/>
                </a:solidFill>
                <a:latin typeface="+mj-lt"/>
              </a:rPr>
              <a:t>cho </a:t>
            </a:r>
            <a:r>
              <a:rPr lang="vi-VN" sz="3200" dirty="0">
                <a:solidFill>
                  <a:srgbClr val="0000FF"/>
                </a:solidFill>
                <a:latin typeface="+mj-lt"/>
              </a:rPr>
              <a:t>người học </a:t>
            </a:r>
            <a:r>
              <a:rPr lang="vi-VN" sz="3200" i="1" dirty="0">
                <a:solidFill>
                  <a:srgbClr val="0000FF"/>
                </a:solidFill>
                <a:latin typeface="+mj-lt"/>
              </a:rPr>
              <a:t>(về số lượng đã cấp phát)</a:t>
            </a:r>
            <a:r>
              <a:rPr lang="vi-VN" sz="3200" dirty="0">
                <a:solidFill>
                  <a:srgbClr val="0000FF"/>
                </a:solidFill>
                <a:latin typeface="+mj-lt"/>
              </a:rPr>
              <a:t>. </a:t>
            </a:r>
            <a:r>
              <a:rPr lang="vi-VN" sz="3200" dirty="0">
                <a:solidFill>
                  <a:srgbClr val="FF0000"/>
                </a:solidFill>
                <a:latin typeface="+mj-lt"/>
              </a:rPr>
              <a:t>Có tình trạng nhiều học sinh không đến nhận bằng tốt nghiệp.</a:t>
            </a:r>
            <a:endParaRPr lang="en-US" sz="3200" dirty="0">
              <a:solidFill>
                <a:srgbClr val="FF0000"/>
              </a:solidFill>
              <a:latin typeface="+mj-lt"/>
            </a:endParaRPr>
          </a:p>
          <a:p>
            <a:pPr lvl="1" indent="-457200" algn="just">
              <a:spcBef>
                <a:spcPts val="1200"/>
              </a:spcBef>
              <a:buFont typeface="Wingdings" panose="05000000000000000000" pitchFamily="2" charset="2"/>
              <a:buChar char="ü"/>
            </a:pPr>
            <a:r>
              <a:rPr lang="vi-VN" sz="3200" b="1" dirty="0">
                <a:solidFill>
                  <a:srgbClr val="0000FF"/>
                </a:solidFill>
                <a:latin typeface="+mj-lt"/>
              </a:rPr>
              <a:t>Sổ gốc cấp văn bằng chưa đúng mẫu theo quy định, tẩy xóa trên sổ gốc cấp văn bằng.</a:t>
            </a:r>
            <a:endParaRPr lang="en-US" sz="3200" b="1" dirty="0">
              <a:solidFill>
                <a:srgbClr val="0000FF"/>
              </a:solidFill>
              <a:latin typeface="+mj-lt"/>
            </a:endParaRPr>
          </a:p>
          <a:p>
            <a:pPr lvl="1" indent="-457200" algn="just">
              <a:spcBef>
                <a:spcPts val="1200"/>
              </a:spcBef>
              <a:buFont typeface="Wingdings" panose="05000000000000000000" pitchFamily="2" charset="2"/>
              <a:buChar char="ü"/>
            </a:pPr>
            <a:r>
              <a:rPr lang="vi-VN" sz="3200" b="1" dirty="0">
                <a:solidFill>
                  <a:srgbClr val="0000FF"/>
                </a:solidFill>
                <a:latin typeface="+mj-lt"/>
              </a:rPr>
              <a:t>Số vào sổ gốc cấp văn bằng, chứng chỉ chưa theo quy định.</a:t>
            </a:r>
            <a:endParaRPr lang="en-US" sz="3200" b="1" dirty="0">
              <a:solidFill>
                <a:srgbClr val="0000FF"/>
              </a:solidFill>
              <a:latin typeface="+mj-lt"/>
            </a:endParaRP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NHỮNG TỒN TẠI VÀ VƯỚNG MẮC</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748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500"/>
                                        <p:tgtEl>
                                          <p:spTgt spid="4">
                                            <p:txEl>
                                              <p:pRg st="3" end="3"/>
                                            </p:txEl>
                                          </p:spTgt>
                                        </p:tgtEl>
                                      </p:cBhvr>
                                    </p:animEffect>
                                    <p:anim calcmode="lin" valueType="num">
                                      <p:cBhvr>
                                        <p:cTn id="2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8457" y="771381"/>
            <a:ext cx="11081657" cy="4339650"/>
          </a:xfrm>
          <a:prstGeom prst="rect">
            <a:avLst/>
          </a:prstGeom>
        </p:spPr>
        <p:txBody>
          <a:bodyPr wrap="square">
            <a:spAutoFit/>
          </a:bodyPr>
          <a:lstStyle/>
          <a:p>
            <a:pPr lvl="1" indent="-457200" algn="just">
              <a:spcBef>
                <a:spcPts val="1200"/>
              </a:spcBef>
              <a:buFont typeface="Wingdings" panose="05000000000000000000" pitchFamily="2" charset="2"/>
              <a:buChar char="ü"/>
            </a:pPr>
            <a:r>
              <a:rPr lang="vi-VN" sz="3200">
                <a:solidFill>
                  <a:srgbClr val="0000FF"/>
                </a:solidFill>
                <a:latin typeface="+mj-lt"/>
              </a:rPr>
              <a:t>Sổ cấp bản sao không đủ các nội dung khi cấp bản sao văn bằng</a:t>
            </a:r>
            <a:r>
              <a:rPr lang="en-US" sz="3200">
                <a:solidFill>
                  <a:srgbClr val="0000FF"/>
                </a:solidFill>
                <a:latin typeface="+mj-lt"/>
              </a:rPr>
              <a:t> </a:t>
            </a:r>
            <a:r>
              <a:rPr lang="vi-VN" sz="3200">
                <a:solidFill>
                  <a:srgbClr val="0000FF"/>
                </a:solidFill>
                <a:latin typeface="+mj-lt"/>
              </a:rPr>
              <a:t>từ sổ gốc; số vào sổ cấp bản sao chưa đảm bảo mỗi số vào sổ cấp bản sao được ghi duy nhất trên một bản sao văn bằng chứng chỉ, cấp cho người học.</a:t>
            </a:r>
            <a:endParaRPr lang="en-US" sz="3200">
              <a:solidFill>
                <a:srgbClr val="0000FF"/>
              </a:solidFill>
              <a:latin typeface="+mj-lt"/>
            </a:endParaRPr>
          </a:p>
          <a:p>
            <a:pPr lvl="1" indent="-457200" algn="just">
              <a:spcBef>
                <a:spcPts val="1200"/>
              </a:spcBef>
              <a:buFont typeface="Wingdings" panose="05000000000000000000" pitchFamily="2" charset="2"/>
              <a:buChar char="ü"/>
            </a:pPr>
            <a:r>
              <a:rPr lang="vi-VN" sz="3200">
                <a:solidFill>
                  <a:srgbClr val="0000FF"/>
                </a:solidFill>
                <a:latin typeface="+mj-lt"/>
              </a:rPr>
              <a:t>Việc nhận thay văn bằng, chứng chỉ </a:t>
            </a:r>
            <a:r>
              <a:rPr lang="vi-VN" sz="3200" b="1">
                <a:solidFill>
                  <a:srgbClr val="0000FF"/>
                </a:solidFill>
                <a:latin typeface="+mj-lt"/>
              </a:rPr>
              <a:t>không có giấy ủy quyền có giá trị pháp lý</a:t>
            </a:r>
            <a:r>
              <a:rPr lang="vi-VN" sz="3200">
                <a:solidFill>
                  <a:srgbClr val="0000FF"/>
                </a:solidFill>
                <a:latin typeface="+mj-lt"/>
              </a:rPr>
              <a:t>.</a:t>
            </a:r>
            <a:endParaRPr lang="en-US" sz="3200">
              <a:solidFill>
                <a:srgbClr val="0000FF"/>
              </a:solidFill>
              <a:latin typeface="+mj-lt"/>
            </a:endParaRPr>
          </a:p>
          <a:p>
            <a:pPr lvl="1" indent="-457200" algn="just">
              <a:spcBef>
                <a:spcPts val="1200"/>
              </a:spcBef>
              <a:buFont typeface="Wingdings" panose="05000000000000000000" pitchFamily="2" charset="2"/>
              <a:buChar char="ü"/>
            </a:pPr>
            <a:r>
              <a:rPr lang="vi-VN" sz="3200">
                <a:solidFill>
                  <a:srgbClr val="0000FF"/>
                </a:solidFill>
                <a:latin typeface="+mj-lt"/>
              </a:rPr>
              <a:t>Việc công khai thông tin về cấp văn bằng, chứng chỉ trên cổng thông tin</a:t>
            </a:r>
            <a:r>
              <a:rPr lang="en-US" sz="3200">
                <a:solidFill>
                  <a:srgbClr val="0000FF"/>
                </a:solidFill>
                <a:latin typeface="+mj-lt"/>
              </a:rPr>
              <a:t> </a:t>
            </a:r>
            <a:r>
              <a:rPr lang="vi-VN" sz="3200">
                <a:solidFill>
                  <a:srgbClr val="0000FF"/>
                </a:solidFill>
                <a:latin typeface="+mj-lt"/>
              </a:rPr>
              <a:t>điện tử còn hạn chế.</a:t>
            </a:r>
            <a:endParaRPr lang="en-US" sz="3200">
              <a:solidFill>
                <a:srgbClr val="0000FF"/>
              </a:solidFill>
              <a:latin typeface="+mj-lt"/>
            </a:endParaRP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NHỮNG TỒN TẠI VÀ VƯỚNG MẮC</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127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Văn bản chỉ đạo, điều hành</a:t>
            </a:r>
          </a:p>
        </p:txBody>
      </p:sp>
      <p:sp>
        <p:nvSpPr>
          <p:cNvPr id="3" name="TextBox 2"/>
          <p:cNvSpPr txBox="1"/>
          <p:nvPr/>
        </p:nvSpPr>
        <p:spPr>
          <a:xfrm>
            <a:off x="239487" y="716731"/>
            <a:ext cx="11952513" cy="584775"/>
          </a:xfrm>
          <a:prstGeom prst="rect">
            <a:avLst/>
          </a:prstGeom>
          <a:noFill/>
        </p:spPr>
        <p:txBody>
          <a:bodyPr wrap="square" rtlCol="0">
            <a:spAutoFit/>
          </a:bodyPr>
          <a:lstStyle/>
          <a:p>
            <a:pPr marL="914400" lvl="1" indent="-457200">
              <a:buFont typeface="Wingdings" panose="05000000000000000000" pitchFamily="2" charset="2"/>
              <a:buChar char="Ø"/>
            </a:pPr>
            <a:r>
              <a:rPr lang="en-US" sz="3200" b="1" dirty="0" err="1" smtClean="0">
                <a:solidFill>
                  <a:srgbClr val="0000FF"/>
                </a:solidFill>
                <a:latin typeface="Arial" panose="020B0604020202020204" pitchFamily="34" charset="0"/>
                <a:cs typeface="Arial" panose="020B0604020202020204" pitchFamily="34" charset="0"/>
              </a:rPr>
              <a:t>Sở</a:t>
            </a:r>
            <a:r>
              <a:rPr lang="en-US" sz="3200" b="1" dirty="0" smtClean="0">
                <a:solidFill>
                  <a:srgbClr val="0000FF"/>
                </a:solidFill>
                <a:latin typeface="Arial" panose="020B0604020202020204" pitchFamily="34" charset="0"/>
                <a:cs typeface="Arial" panose="020B0604020202020204" pitchFamily="34" charset="0"/>
              </a:rPr>
              <a:t> </a:t>
            </a:r>
            <a:r>
              <a:rPr lang="en-US" sz="3200" b="1" dirty="0">
                <a:solidFill>
                  <a:srgbClr val="0000FF"/>
                </a:solidFill>
                <a:latin typeface="Arial" panose="020B0604020202020204" pitchFamily="34" charset="0"/>
                <a:cs typeface="Arial" panose="020B0604020202020204" pitchFamily="34" charset="0"/>
              </a:rPr>
              <a:t>GD-ĐT:</a:t>
            </a:r>
          </a:p>
        </p:txBody>
      </p:sp>
      <p:sp>
        <p:nvSpPr>
          <p:cNvPr id="4" name="Rectangle 3"/>
          <p:cNvSpPr/>
          <p:nvPr/>
        </p:nvSpPr>
        <p:spPr>
          <a:xfrm>
            <a:off x="718457" y="1384695"/>
            <a:ext cx="11081657" cy="4185761"/>
          </a:xfrm>
          <a:prstGeom prst="rect">
            <a:avLst/>
          </a:prstGeom>
        </p:spPr>
        <p:txBody>
          <a:bodyPr wrap="square">
            <a:spAutoFit/>
          </a:bodyPr>
          <a:lstStyle/>
          <a:p>
            <a:pPr marL="514350" indent="-514350" algn="just">
              <a:spcBef>
                <a:spcPts val="1200"/>
              </a:spcBef>
              <a:buFont typeface="+mj-lt"/>
              <a:buAutoNum type="arabicPeriod"/>
            </a:pPr>
            <a:r>
              <a:rPr lang="en-US" sz="3200" dirty="0" err="1">
                <a:solidFill>
                  <a:srgbClr val="0000FF"/>
                </a:solidFill>
                <a:latin typeface="Times New Roman" panose="02020603050405020304" pitchFamily="18" charset="0"/>
                <a:cs typeface="Times New Roman" panose="02020603050405020304" pitchFamily="18" charset="0"/>
              </a:rPr>
              <a:t>Quyết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định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số</a:t>
            </a:r>
            <a:r>
              <a:rPr lang="en-US" sz="3200" dirty="0">
                <a:solidFill>
                  <a:srgbClr val="0000FF"/>
                </a:solidFill>
                <a:latin typeface="Times New Roman" panose="02020603050405020304" pitchFamily="18" charset="0"/>
                <a:cs typeface="Times New Roman" panose="02020603050405020304" pitchFamily="18" charset="0"/>
              </a:rPr>
              <a:t> 349/QĐ-SGDĐT </a:t>
            </a:r>
            <a:r>
              <a:rPr lang="en-US" sz="3200" dirty="0" err="1">
                <a:solidFill>
                  <a:srgbClr val="0000FF"/>
                </a:solidFill>
                <a:latin typeface="Times New Roman" panose="02020603050405020304" pitchFamily="18" charset="0"/>
                <a:cs typeface="Times New Roman" panose="02020603050405020304" pitchFamily="18" charset="0"/>
              </a:rPr>
              <a:t>ngày</a:t>
            </a:r>
            <a:r>
              <a:rPr lang="en-US" sz="3200" dirty="0">
                <a:solidFill>
                  <a:srgbClr val="0000FF"/>
                </a:solidFill>
                <a:latin typeface="Times New Roman" panose="02020603050405020304" pitchFamily="18" charset="0"/>
                <a:cs typeface="Times New Roman" panose="02020603050405020304" pitchFamily="18" charset="0"/>
              </a:rPr>
              <a:t> 21 </a:t>
            </a:r>
            <a:r>
              <a:rPr lang="en-US" sz="3200" dirty="0" err="1">
                <a:solidFill>
                  <a:srgbClr val="0000FF"/>
                </a:solidFill>
                <a:latin typeface="Times New Roman" panose="02020603050405020304" pitchFamily="18" charset="0"/>
                <a:cs typeface="Times New Roman" panose="02020603050405020304" pitchFamily="18" charset="0"/>
              </a:rPr>
              <a:t>tháng</a:t>
            </a:r>
            <a:r>
              <a:rPr lang="en-US" sz="3200" dirty="0">
                <a:solidFill>
                  <a:srgbClr val="0000FF"/>
                </a:solidFill>
                <a:latin typeface="Times New Roman" panose="02020603050405020304" pitchFamily="18" charset="0"/>
                <a:cs typeface="Times New Roman" panose="02020603050405020304" pitchFamily="18" charset="0"/>
              </a:rPr>
              <a:t> 02 </a:t>
            </a:r>
            <a:r>
              <a:rPr lang="en-US" sz="3200" dirty="0" err="1">
                <a:solidFill>
                  <a:srgbClr val="0000FF"/>
                </a:solidFill>
                <a:latin typeface="Times New Roman" panose="02020603050405020304" pitchFamily="18" charset="0"/>
                <a:cs typeface="Times New Roman" panose="02020603050405020304" pitchFamily="18" charset="0"/>
              </a:rPr>
              <a:t>năm</a:t>
            </a:r>
            <a:r>
              <a:rPr lang="en-US" sz="3200" dirty="0">
                <a:solidFill>
                  <a:srgbClr val="0000FF"/>
                </a:solidFill>
                <a:latin typeface="Times New Roman" panose="02020603050405020304" pitchFamily="18" charset="0"/>
                <a:cs typeface="Times New Roman" panose="02020603050405020304" pitchFamily="18" charset="0"/>
              </a:rPr>
              <a:t> 2023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Đào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vê</a:t>
            </a:r>
            <a:r>
              <a:rPr lang="en-US" sz="3200" dirty="0">
                <a:solidFill>
                  <a:srgbClr val="0000FF"/>
                </a:solidFill>
                <a:latin typeface="Times New Roman" panose="02020603050405020304" pitchFamily="18" charset="0"/>
                <a:cs typeface="Times New Roman" panose="02020603050405020304" pitchFamily="18" charset="0"/>
              </a:rPr>
              <a:t>̀ </a:t>
            </a:r>
            <a:r>
              <a:rPr lang="vi-VN" sz="3200" dirty="0">
                <a:solidFill>
                  <a:srgbClr val="0000FF"/>
                </a:solidFill>
                <a:latin typeface="Times New Roman" panose="02020603050405020304" pitchFamily="18" charset="0"/>
                <a:cs typeface="Times New Roman" panose="02020603050405020304" pitchFamily="18" charset="0"/>
              </a:rPr>
              <a:t>Ban hành Quy chế bảo quản, lưu giữ, sử dụng, cấp phát văn bằng, chứng chỉ của hệ thống giáo dục quốc dân tại Sở Giáo dục và Đào tạo Thành phố Hồ Chí Minh</a:t>
            </a:r>
            <a:r>
              <a:rPr lang="en-US" sz="3200" dirty="0">
                <a:solidFill>
                  <a:srgbClr val="0000FF"/>
                </a:solidFill>
                <a:latin typeface="Times New Roman" panose="02020603050405020304" pitchFamily="18" charset="0"/>
                <a:cs typeface="Times New Roman" panose="02020603050405020304" pitchFamily="18" charset="0"/>
              </a:rPr>
              <a:t>.</a:t>
            </a:r>
            <a:endParaRPr lang="en-US" sz="3200" dirty="0" smtClean="0">
              <a:solidFill>
                <a:srgbClr val="0000FF"/>
              </a:solidFill>
              <a:latin typeface="Times New Roman" panose="02020603050405020304" pitchFamily="18" charset="0"/>
              <a:cs typeface="Times New Roman" panose="02020603050405020304" pitchFamily="18" charset="0"/>
            </a:endParaRPr>
          </a:p>
          <a:p>
            <a:pPr marL="514350" indent="-514350" algn="just">
              <a:spcBef>
                <a:spcPts val="1200"/>
              </a:spcBef>
              <a:buFont typeface="+mj-lt"/>
              <a:buAutoNum type="arabicPeriod"/>
            </a:pPr>
            <a:r>
              <a:rPr lang="en-US" sz="3200" dirty="0" err="1" smtClean="0">
                <a:solidFill>
                  <a:srgbClr val="0000FF"/>
                </a:solidFill>
                <a:latin typeface="Times New Roman" panose="02020603050405020304" pitchFamily="18" charset="0"/>
                <a:cs typeface="Times New Roman" panose="02020603050405020304" pitchFamily="18" charset="0"/>
              </a:rPr>
              <a:t>Văn</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số</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smtClean="0">
                <a:solidFill>
                  <a:srgbClr val="0000FF"/>
                </a:solidFill>
                <a:latin typeface="Times New Roman" panose="02020603050405020304" pitchFamily="18" charset="0"/>
                <a:cs typeface="Times New Roman" panose="02020603050405020304" pitchFamily="18" charset="0"/>
              </a:rPr>
              <a:t>960/SGDĐT-KTKĐ </a:t>
            </a:r>
            <a:r>
              <a:rPr lang="en-US" sz="3200" dirty="0" err="1">
                <a:solidFill>
                  <a:srgbClr val="0000FF"/>
                </a:solidFill>
                <a:latin typeface="Times New Roman" panose="02020603050405020304" pitchFamily="18" charset="0"/>
                <a:cs typeface="Times New Roman" panose="02020603050405020304" pitchFamily="18" charset="0"/>
              </a:rPr>
              <a:t>ngày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smtClean="0">
                <a:solidFill>
                  <a:srgbClr val="0000FF"/>
                </a:solidFill>
                <a:latin typeface="Times New Roman" panose="02020603050405020304" pitchFamily="18" charset="0"/>
                <a:cs typeface="Times New Roman" panose="02020603050405020304" pitchFamily="18" charset="0"/>
              </a:rPr>
              <a:t>06 </a:t>
            </a:r>
            <a:r>
              <a:rPr lang="en-US" sz="3200" dirty="0" err="1">
                <a:solidFill>
                  <a:srgbClr val="0000FF"/>
                </a:solidFill>
                <a:latin typeface="Times New Roman" panose="02020603050405020304" pitchFamily="18" charset="0"/>
                <a:cs typeface="Times New Roman" panose="02020603050405020304" pitchFamily="18" charset="0"/>
              </a:rPr>
              <a:t>tháng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a:solidFill>
                  <a:srgbClr val="0000FF"/>
                </a:solidFill>
                <a:latin typeface="Times New Roman" panose="02020603050405020304" pitchFamily="18" charset="0"/>
                <a:cs typeface="Times New Roman" panose="02020603050405020304" pitchFamily="18" charset="0"/>
              </a:rPr>
              <a:t>3</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năm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smtClean="0">
                <a:solidFill>
                  <a:srgbClr val="0000FF"/>
                </a:solidFill>
                <a:latin typeface="Times New Roman" panose="02020603050405020304" pitchFamily="18" charset="0"/>
                <a:cs typeface="Times New Roman" panose="02020603050405020304" pitchFamily="18" charset="0"/>
              </a:rPr>
              <a:t>2023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Đào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hướng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dẫn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một</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sô</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nội</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a:solidFill>
                  <a:srgbClr val="0000FF"/>
                </a:solidFill>
                <a:latin typeface="Times New Roman" panose="02020603050405020304" pitchFamily="18" charset="0"/>
                <a:cs typeface="Times New Roman" panose="02020603050405020304" pitchFamily="18" charset="0"/>
              </a:rPr>
              <a:t>dung </a:t>
            </a:r>
            <a:r>
              <a:rPr lang="en-US" sz="3200" dirty="0" err="1" smtClean="0">
                <a:solidFill>
                  <a:srgbClr val="0000FF"/>
                </a:solidFill>
                <a:latin typeface="Times New Roman" panose="02020603050405020304" pitchFamily="18" charset="0"/>
                <a:cs typeface="Times New Roman" panose="02020603050405020304" pitchFamily="18" charset="0"/>
              </a:rPr>
              <a:t>công</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chỉ</a:t>
            </a:r>
            <a:r>
              <a:rPr lang="en-US" sz="3200" dirty="0" smtClean="0">
                <a:solidFill>
                  <a:srgbClr val="0000FF"/>
                </a:solidFill>
                <a:latin typeface="Times New Roman" panose="02020603050405020304" pitchFamily="18" charset="0"/>
                <a:cs typeface="Times New Roman" panose="02020603050405020304" pitchFamily="18" charset="0"/>
              </a:rPr>
              <a:t>.</a:t>
            </a:r>
            <a:endParaRPr lang="en-US" sz="3200" dirty="0">
              <a:solidFill>
                <a:srgbClr val="0000FF"/>
              </a:solidFill>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05644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Chỉ đạo của Bộ GD-ĐT </a:t>
            </a:r>
          </a:p>
        </p:txBody>
      </p:sp>
      <p:sp>
        <p:nvSpPr>
          <p:cNvPr id="4" name="Rectangle 3"/>
          <p:cNvSpPr/>
          <p:nvPr/>
        </p:nvSpPr>
        <p:spPr>
          <a:xfrm>
            <a:off x="718457" y="860590"/>
            <a:ext cx="11081657" cy="3616375"/>
          </a:xfrm>
          <a:prstGeom prst="rect">
            <a:avLst/>
          </a:prstGeom>
        </p:spPr>
        <p:txBody>
          <a:bodyPr wrap="square">
            <a:spAutoFit/>
          </a:bodyPr>
          <a:lstStyle/>
          <a:p>
            <a:pPr algn="just">
              <a:spcBef>
                <a:spcPts val="600"/>
              </a:spcBef>
            </a:pPr>
            <a:r>
              <a:rPr lang="en-US" sz="3200" b="1">
                <a:solidFill>
                  <a:srgbClr val="0000FF"/>
                </a:solidFill>
                <a:latin typeface="Times New Roman" panose="02020603050405020304" pitchFamily="18" charset="0"/>
                <a:cs typeface="Times New Roman" panose="02020603050405020304" pitchFamily="18" charset="0"/>
              </a:rPr>
              <a:t>1. </a:t>
            </a:r>
            <a:r>
              <a:rPr lang="en-US" sz="3200">
                <a:solidFill>
                  <a:srgbClr val="0000FF"/>
                </a:solidFill>
                <a:latin typeface="Times New Roman" panose="02020603050405020304" pitchFamily="18" charset="0"/>
                <a:cs typeface="Times New Roman" panose="02020603050405020304" pitchFamily="18" charset="0"/>
              </a:rPr>
              <a:t>Ban hành hoặc rà soát sửa đổi, bổ sung, thay thế các văn bản về quản lý VBCC theo đúng nội dung, yêu cầu quy định tại Thông tư số 21/2019/TT-BGDĐT.</a:t>
            </a:r>
          </a:p>
          <a:p>
            <a:pPr indent="457200" algn="just">
              <a:spcBef>
                <a:spcPts val="600"/>
              </a:spcBef>
            </a:pPr>
            <a:r>
              <a:rPr lang="en-US" sz="3200">
                <a:solidFill>
                  <a:srgbClr val="0000FF"/>
                </a:solidFill>
                <a:latin typeface="Times New Roman" panose="02020603050405020304" pitchFamily="18" charset="0"/>
                <a:cs typeface="Times New Roman" panose="02020603050405020304" pitchFamily="18" charset="0"/>
              </a:rPr>
              <a:t>Nội dung văn bản phải quy định cụ thể trách nhiệm, thẩm quyền của từng đơn vị, cá nhân, chế tài xử lý khi xảy ra sai phạm và chỉ quy định những nội dung Thông tư số 21/2019/TT-BGDĐT giao cho thủ trưởng cơ sở giáo dục và cơ quan quản lý quy định.</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3770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Chỉ đạo của Bộ GD-ĐT </a:t>
            </a:r>
          </a:p>
        </p:txBody>
      </p:sp>
      <p:sp>
        <p:nvSpPr>
          <p:cNvPr id="4" name="Rectangle 3"/>
          <p:cNvSpPr/>
          <p:nvPr/>
        </p:nvSpPr>
        <p:spPr>
          <a:xfrm>
            <a:off x="718457" y="860590"/>
            <a:ext cx="11081657" cy="5170646"/>
          </a:xfrm>
          <a:prstGeom prst="rect">
            <a:avLst/>
          </a:prstGeom>
        </p:spPr>
        <p:txBody>
          <a:bodyPr wrap="square">
            <a:spAutoFit/>
          </a:bodyPr>
          <a:lstStyle/>
          <a:p>
            <a:pPr algn="just">
              <a:spcBef>
                <a:spcPts val="600"/>
              </a:spcBef>
            </a:pPr>
            <a:r>
              <a:rPr lang="en-US" sz="3200" b="1" dirty="0">
                <a:solidFill>
                  <a:srgbClr val="0000FF"/>
                </a:solidFill>
                <a:latin typeface="Times New Roman" panose="02020603050405020304" pitchFamily="18" charset="0"/>
                <a:cs typeface="Times New Roman" panose="02020603050405020304" pitchFamily="18" charset="0"/>
              </a:rPr>
              <a:t>2.</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Thực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hiện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việc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VBCC </a:t>
            </a:r>
            <a:r>
              <a:rPr lang="en-US" sz="3200" dirty="0" err="1">
                <a:solidFill>
                  <a:srgbClr val="0000FF"/>
                </a:solidFill>
                <a:latin typeface="Times New Roman" panose="02020603050405020304" pitchFamily="18" charset="0"/>
                <a:cs typeface="Times New Roman" panose="02020603050405020304" pitchFamily="18" charset="0"/>
              </a:rPr>
              <a:t>chặt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khoa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đúng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định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Thông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tư</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số</a:t>
            </a:r>
            <a:r>
              <a:rPr lang="en-US" sz="3200" dirty="0">
                <a:solidFill>
                  <a:srgbClr val="0000FF"/>
                </a:solidFill>
                <a:latin typeface="Times New Roman" panose="02020603050405020304" pitchFamily="18" charset="0"/>
                <a:cs typeface="Times New Roman" panose="02020603050405020304" pitchFamily="18" charset="0"/>
              </a:rPr>
              <a:t> 21/2019/TT-BGDĐT, </a:t>
            </a:r>
            <a:r>
              <a:rPr lang="en-US" sz="3200" dirty="0" err="1">
                <a:solidFill>
                  <a:srgbClr val="0000FF"/>
                </a:solidFill>
                <a:latin typeface="Times New Roman" panose="02020603050405020304" pitchFamily="18" charset="0"/>
                <a:cs typeface="Times New Roman" panose="02020603050405020304" pitchFamily="18" charset="0"/>
              </a:rPr>
              <a:t>trong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đó</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đặc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biệt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chú</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trọng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những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nội</a:t>
            </a:r>
            <a:r>
              <a:rPr lang="en-US" sz="3200" dirty="0">
                <a:solidFill>
                  <a:srgbClr val="0000FF"/>
                </a:solidFill>
                <a:latin typeface="Times New Roman" panose="02020603050405020304" pitchFamily="18" charset="0"/>
                <a:cs typeface="Times New Roman" panose="02020603050405020304" pitchFamily="18" charset="0"/>
              </a:rPr>
              <a:t> dung:</a:t>
            </a:r>
          </a:p>
          <a:p>
            <a:pPr indent="457200" algn="just">
              <a:spcBef>
                <a:spcPts val="600"/>
              </a:spcBef>
            </a:pPr>
            <a:r>
              <a:rPr lang="en-US" sz="3200" dirty="0">
                <a:solidFill>
                  <a:srgbClr val="0000FF"/>
                </a:solidFill>
                <a:latin typeface="Times New Roman" panose="02020603050405020304" pitchFamily="18" charset="0"/>
                <a:cs typeface="Times New Roman" panose="02020603050405020304" pitchFamily="18" charset="0"/>
              </a:rPr>
              <a:t>a) </a:t>
            </a:r>
            <a:r>
              <a:rPr lang="en-US" sz="3200" dirty="0" err="1">
                <a:solidFill>
                  <a:srgbClr val="0000FF"/>
                </a:solidFill>
                <a:latin typeface="Times New Roman" panose="02020603050405020304" pitchFamily="18" charset="0"/>
                <a:cs typeface="Times New Roman" panose="02020603050405020304" pitchFamily="18" charset="0"/>
              </a:rPr>
              <a:t>Ký</a:t>
            </a:r>
            <a:r>
              <a:rPr lang="en-US" sz="3200" dirty="0">
                <a:solidFill>
                  <a:srgbClr val="0000FF"/>
                </a:solidFill>
                <a:latin typeface="Times New Roman" panose="02020603050405020304" pitchFamily="18" charset="0"/>
                <a:cs typeface="Times New Roman" panose="02020603050405020304" pitchFamily="18" charset="0"/>
              </a:rPr>
              <a:t> VBCC </a:t>
            </a:r>
            <a:r>
              <a:rPr lang="en-US" sz="3200" dirty="0" err="1">
                <a:solidFill>
                  <a:srgbClr val="0000FF"/>
                </a:solidFill>
                <a:latin typeface="Times New Roman" panose="02020603050405020304" pitchFamily="18" charset="0"/>
                <a:cs typeface="Times New Roman" panose="02020603050405020304" pitchFamily="18" charset="0"/>
              </a:rPr>
              <a:t>đúng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thẩm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quyền</a:t>
            </a:r>
            <a:r>
              <a:rPr lang="en-US" sz="3200" dirty="0">
                <a:solidFill>
                  <a:srgbClr val="0000FF"/>
                </a:solidFill>
                <a:latin typeface="Times New Roman" panose="02020603050405020304" pitchFamily="18" charset="0"/>
                <a:cs typeface="Times New Roman" panose="02020603050405020304" pitchFamily="18" charset="0"/>
              </a:rPr>
              <a:t> </a:t>
            </a:r>
            <a:r>
              <a:rPr lang="en-US" sz="3200" i="1" dirty="0">
                <a:solidFill>
                  <a:srgbClr val="0000FF"/>
                </a:solidFill>
                <a:latin typeface="Times New Roman" panose="02020603050405020304" pitchFamily="18" charset="0"/>
                <a:cs typeface="Times New Roman" panose="02020603050405020304" pitchFamily="18" charset="0"/>
              </a:rPr>
              <a:t>(</a:t>
            </a:r>
            <a:r>
              <a:rPr lang="en-US" sz="3200" i="1" dirty="0" err="1">
                <a:solidFill>
                  <a:srgbClr val="0000FF"/>
                </a:solidFill>
                <a:latin typeface="Times New Roman" panose="02020603050405020304" pitchFamily="18" charset="0"/>
                <a:cs typeface="Times New Roman" panose="02020603050405020304" pitchFamily="18" charset="0"/>
              </a:rPr>
              <a:t>trường</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hợp</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người</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có</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thẩm</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quyền</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cấp</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văn</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bằng</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chứng</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chỉ</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chưa</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được</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cơ</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quan</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có</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thẩm</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quyền</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bổ</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nhiệm</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công</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nhận</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thì</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thực</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hiện</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theo</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quy</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định</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tại</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khoản</a:t>
            </a:r>
            <a:r>
              <a:rPr lang="en-US" sz="3200" i="1" dirty="0">
                <a:solidFill>
                  <a:srgbClr val="0000FF"/>
                </a:solidFill>
                <a:latin typeface="Times New Roman" panose="02020603050405020304" pitchFamily="18" charset="0"/>
                <a:cs typeface="Times New Roman" panose="02020603050405020304" pitchFamily="18" charset="0"/>
              </a:rPr>
              <a:t> 2 </a:t>
            </a:r>
            <a:r>
              <a:rPr lang="en-US" sz="3200" i="1" dirty="0" err="1">
                <a:solidFill>
                  <a:srgbClr val="0000FF"/>
                </a:solidFill>
                <a:latin typeface="Times New Roman" panose="02020603050405020304" pitchFamily="18" charset="0"/>
                <a:cs typeface="Times New Roman" panose="02020603050405020304" pitchFamily="18" charset="0"/>
              </a:rPr>
              <a:t>Điều</a:t>
            </a:r>
            <a:r>
              <a:rPr lang="en-US" sz="3200" i="1" dirty="0">
                <a:solidFill>
                  <a:srgbClr val="0000FF"/>
                </a:solidFill>
                <a:latin typeface="Times New Roman" panose="02020603050405020304" pitchFamily="18" charset="0"/>
                <a:cs typeface="Times New Roman" panose="02020603050405020304" pitchFamily="18" charset="0"/>
              </a:rPr>
              <a:t> 20)</a:t>
            </a:r>
            <a:r>
              <a:rPr lang="en-US" sz="3200" dirty="0">
                <a:solidFill>
                  <a:srgbClr val="0000FF"/>
                </a:solidFill>
                <a:latin typeface="Times New Roman" panose="02020603050405020304" pitchFamily="18" charset="0"/>
                <a:cs typeface="Times New Roman" panose="02020603050405020304" pitchFamily="18" charset="0"/>
              </a:rPr>
              <a:t>.</a:t>
            </a:r>
          </a:p>
          <a:p>
            <a:pPr indent="457200" algn="just">
              <a:spcBef>
                <a:spcPts val="600"/>
              </a:spcBef>
            </a:pPr>
            <a:r>
              <a:rPr lang="en-US" sz="3200" dirty="0">
                <a:solidFill>
                  <a:srgbClr val="0000FF"/>
                </a:solidFill>
                <a:latin typeface="Times New Roman" panose="02020603050405020304" pitchFamily="18" charset="0"/>
                <a:cs typeface="Times New Roman" panose="02020603050405020304" pitchFamily="18" charset="0"/>
              </a:rPr>
              <a:t>b) </a:t>
            </a:r>
            <a:r>
              <a:rPr lang="en-US" sz="3200" dirty="0" err="1">
                <a:solidFill>
                  <a:srgbClr val="0000FF"/>
                </a:solidFill>
                <a:latin typeface="Times New Roman" panose="02020603050405020304" pitchFamily="18" charset="0"/>
                <a:cs typeface="Times New Roman" panose="02020603050405020304" pitchFamily="18" charset="0"/>
              </a:rPr>
              <a:t>Thực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hiện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việc</a:t>
            </a:r>
            <a:r>
              <a:rPr lang="en-US" sz="3200" dirty="0">
                <a:solidFill>
                  <a:srgbClr val="0000FF"/>
                </a:solidFill>
                <a:latin typeface="Times New Roman" panose="02020603050405020304" pitchFamily="18" charset="0"/>
                <a:cs typeface="Times New Roman" panose="02020603050405020304" pitchFamily="18" charset="0"/>
              </a:rPr>
              <a:t> in,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phôi</a:t>
            </a:r>
            <a:r>
              <a:rPr lang="en-US" sz="3200" dirty="0">
                <a:solidFill>
                  <a:srgbClr val="0000FF"/>
                </a:solidFill>
                <a:latin typeface="Times New Roman" panose="02020603050405020304" pitchFamily="18" charset="0"/>
                <a:cs typeface="Times New Roman" panose="02020603050405020304" pitchFamily="18" charset="0"/>
              </a:rPr>
              <a:t> VBCC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chịu</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hoàn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toàn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trách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nhiệm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trước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luật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trong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việc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tự</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chủ</a:t>
            </a:r>
            <a:r>
              <a:rPr lang="en-US" sz="3200" dirty="0">
                <a:solidFill>
                  <a:srgbClr val="0000FF"/>
                </a:solidFill>
                <a:latin typeface="Times New Roman" panose="02020603050405020304" pitchFamily="18" charset="0"/>
                <a:cs typeface="Times New Roman" panose="02020603050405020304" pitchFamily="18" charset="0"/>
              </a:rPr>
              <a:t> in,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phôi</a:t>
            </a:r>
            <a:r>
              <a:rPr lang="en-US" sz="3200" dirty="0">
                <a:solidFill>
                  <a:srgbClr val="0000FF"/>
                </a:solidFill>
                <a:latin typeface="Times New Roman" panose="02020603050405020304" pitchFamily="18" charset="0"/>
                <a:cs typeface="Times New Roman" panose="02020603050405020304" pitchFamily="18" charset="0"/>
              </a:rPr>
              <a:t> VBCC </a:t>
            </a:r>
            <a:r>
              <a:rPr lang="en-US" sz="3200" dirty="0" err="1">
                <a:solidFill>
                  <a:srgbClr val="0000FF"/>
                </a:solidFill>
                <a:latin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định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smtClean="0">
                <a:solidFill>
                  <a:srgbClr val="0000FF"/>
                </a:solidFill>
                <a:latin typeface="Times New Roman" panose="02020603050405020304" pitchFamily="18" charset="0"/>
                <a:cs typeface="Times New Roman" panose="02020603050405020304" pitchFamily="18" charset="0"/>
              </a:rPr>
              <a:t>Điều</a:t>
            </a:r>
            <a:r>
              <a:rPr lang="en-US" sz="3200" dirty="0" smtClean="0">
                <a:solidFill>
                  <a:srgbClr val="0000FF"/>
                </a:solidFill>
                <a:latin typeface="Times New Roman" panose="02020603050405020304" pitchFamily="18" charset="0"/>
                <a:cs typeface="Times New Roman" panose="02020603050405020304" pitchFamily="18" charset="0"/>
              </a:rPr>
              <a:t> </a:t>
            </a:r>
            <a:r>
              <a:rPr lang="en-US" sz="3200" dirty="0">
                <a:solidFill>
                  <a:srgbClr val="0000FF"/>
                </a:solidFill>
                <a:latin typeface="Times New Roman" panose="02020603050405020304" pitchFamily="18" charset="0"/>
                <a:cs typeface="Times New Roman" panose="02020603050405020304" pitchFamily="18" charset="0"/>
              </a:rPr>
              <a:t>9, 10, 11, 12.</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086769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Chỉ đạo của Bộ GD-ĐT </a:t>
            </a:r>
          </a:p>
        </p:txBody>
      </p:sp>
      <p:sp>
        <p:nvSpPr>
          <p:cNvPr id="4" name="Rectangle 3"/>
          <p:cNvSpPr/>
          <p:nvPr/>
        </p:nvSpPr>
        <p:spPr>
          <a:xfrm>
            <a:off x="718457" y="860590"/>
            <a:ext cx="11081657" cy="5093702"/>
          </a:xfrm>
          <a:prstGeom prst="rect">
            <a:avLst/>
          </a:prstGeom>
        </p:spPr>
        <p:txBody>
          <a:bodyPr wrap="square">
            <a:spAutoFit/>
          </a:bodyPr>
          <a:lstStyle/>
          <a:p>
            <a:pPr indent="457200" algn="just">
              <a:spcBef>
                <a:spcPts val="600"/>
              </a:spcBef>
            </a:pPr>
            <a:r>
              <a:rPr lang="en-US" sz="3200">
                <a:solidFill>
                  <a:srgbClr val="0000FF"/>
                </a:solidFill>
                <a:latin typeface="Times New Roman" panose="02020603050405020304" pitchFamily="18" charset="0"/>
                <a:cs typeface="Times New Roman" panose="02020603050405020304" pitchFamily="18" charset="0"/>
              </a:rPr>
              <a:t>c) Lập và quản lý sổ gốc cấp VBCC, sổ cấp bản sao VBCC đúng quy định </a:t>
            </a:r>
            <a:r>
              <a:rPr lang="en-US" sz="3200" i="1">
                <a:solidFill>
                  <a:srgbClr val="0000FF"/>
                </a:solidFill>
                <a:latin typeface="Times New Roman" panose="02020603050405020304" pitchFamily="18" charset="0"/>
                <a:cs typeface="Times New Roman" panose="02020603050405020304" pitchFamily="18" charset="0"/>
              </a:rPr>
              <a:t>(số gốc cấp VBCC đúng mẫu tại Phụ lục Thông tư)</a:t>
            </a:r>
            <a:r>
              <a:rPr lang="en-US" sz="3200">
                <a:solidFill>
                  <a:srgbClr val="0000FF"/>
                </a:solidFill>
                <a:latin typeface="Times New Roman" panose="02020603050405020304" pitchFamily="18" charset="0"/>
                <a:cs typeface="Times New Roman" panose="02020603050405020304" pitchFamily="18" charset="0"/>
              </a:rPr>
              <a:t>; chấn chỉnh việc cho phép nhận thay VBCC.</a:t>
            </a:r>
          </a:p>
          <a:p>
            <a:pPr indent="457200" algn="just">
              <a:spcBef>
                <a:spcPts val="600"/>
              </a:spcBef>
            </a:pPr>
            <a:r>
              <a:rPr lang="en-US" sz="3200">
                <a:solidFill>
                  <a:srgbClr val="0000FF"/>
                </a:solidFill>
                <a:latin typeface="Times New Roman" panose="02020603050405020304" pitchFamily="18" charset="0"/>
                <a:cs typeface="Times New Roman" panose="02020603050405020304" pitchFamily="18" charset="0"/>
              </a:rPr>
              <a:t>d) Thực hiện công khai thông tin cấp VBCC trên trang thông tin điện tử của đơn vị theo quy định tại Điều 26. Đẩy mạnh ứng dụng công nghệ thông tin trong công tác quản lý VBCC, xây dựng các phần mềm tra cứu để tạo thuận lợi người có VBCC, cơ quan quản lý và các tổ chức có liên quan tra cứu, xác minh, công nhận VBCC. Việc công khai thông tin cấp VBCC đồng thời phải bảo đảm quyền bảo mật thông tin cá nhân của người được cấp VBCC.</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28841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Chỉ đạo của Bộ GD-ĐT </a:t>
            </a:r>
          </a:p>
        </p:txBody>
      </p:sp>
      <p:sp>
        <p:nvSpPr>
          <p:cNvPr id="4" name="Rectangle 3"/>
          <p:cNvSpPr/>
          <p:nvPr/>
        </p:nvSpPr>
        <p:spPr>
          <a:xfrm>
            <a:off x="718457" y="860590"/>
            <a:ext cx="11081657" cy="5970865"/>
          </a:xfrm>
          <a:prstGeom prst="rect">
            <a:avLst/>
          </a:prstGeom>
        </p:spPr>
        <p:txBody>
          <a:bodyPr wrap="square">
            <a:spAutoFit/>
          </a:bodyPr>
          <a:lstStyle/>
          <a:p>
            <a:pPr algn="just">
              <a:spcBef>
                <a:spcPts val="1200"/>
              </a:spcBef>
            </a:pPr>
            <a:r>
              <a:rPr lang="en-US" sz="3200" b="1" dirty="0">
                <a:solidFill>
                  <a:srgbClr val="0000FF"/>
                </a:solidFill>
                <a:latin typeface="Times New Roman" panose="02020603050405020304" pitchFamily="18" charset="0"/>
                <a:cs typeface="Times New Roman" panose="02020603050405020304" pitchFamily="18" charset="0"/>
              </a:rPr>
              <a:t>3. </a:t>
            </a:r>
            <a:r>
              <a:rPr lang="en-US" sz="3200" dirty="0" err="1">
                <a:solidFill>
                  <a:srgbClr val="0000FF"/>
                </a:solidFill>
                <a:latin typeface="Times New Roman" panose="02020603050405020304" pitchFamily="18" charset="0"/>
                <a:cs typeface="Times New Roman" panose="02020603050405020304" pitchFamily="18" charset="0"/>
              </a:rPr>
              <a:t>Tổ</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chức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tập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huấn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đơn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vị</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trực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thuộc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về</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công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tác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quản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lý</a:t>
            </a:r>
            <a:r>
              <a:rPr lang="en-US" sz="3200" dirty="0">
                <a:solidFill>
                  <a:srgbClr val="0000FF"/>
                </a:solidFill>
                <a:latin typeface="Times New Roman" panose="02020603050405020304" pitchFamily="18" charset="0"/>
                <a:cs typeface="Times New Roman" panose="02020603050405020304" pitchFamily="18" charset="0"/>
              </a:rPr>
              <a:t> VBCC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có</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hình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thức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truyền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thông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phù</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hợp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về</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quyền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lợi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trách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nhiệm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người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được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VBCC.</a:t>
            </a:r>
          </a:p>
          <a:p>
            <a:pPr algn="just">
              <a:spcBef>
                <a:spcPts val="1200"/>
              </a:spcBef>
            </a:pPr>
            <a:r>
              <a:rPr lang="en-US" sz="3200" b="1" dirty="0">
                <a:solidFill>
                  <a:srgbClr val="0000FF"/>
                </a:solidFill>
                <a:latin typeface="Times New Roman" panose="02020603050405020304" pitchFamily="18" charset="0"/>
                <a:cs typeface="Times New Roman" panose="02020603050405020304" pitchFamily="18" charset="0"/>
              </a:rPr>
              <a:t>4. </a:t>
            </a:r>
            <a:r>
              <a:rPr lang="en-US" sz="3200" dirty="0" err="1">
                <a:solidFill>
                  <a:srgbClr val="0000FF"/>
                </a:solidFill>
                <a:latin typeface="Times New Roman" panose="02020603050405020304" pitchFamily="18" charset="0"/>
                <a:cs typeface="Times New Roman" panose="02020603050405020304" pitchFamily="18" charset="0"/>
              </a:rPr>
              <a:t>Thực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hiện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chế</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độ</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đủ</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nội</a:t>
            </a:r>
            <a:r>
              <a:rPr lang="en-US" sz="3200" dirty="0">
                <a:solidFill>
                  <a:srgbClr val="0000FF"/>
                </a:solidFill>
                <a:latin typeface="Times New Roman" panose="02020603050405020304" pitchFamily="18" charset="0"/>
                <a:cs typeface="Times New Roman" panose="02020603050405020304" pitchFamily="18" charset="0"/>
              </a:rPr>
              <a:t> dung, </a:t>
            </a:r>
            <a:r>
              <a:rPr lang="en-US" sz="3200" dirty="0" err="1">
                <a:solidFill>
                  <a:srgbClr val="0000FF"/>
                </a:solidFill>
                <a:latin typeface="Times New Roman" panose="02020603050405020304" pitchFamily="18" charset="0"/>
                <a:cs typeface="Times New Roman" panose="02020603050405020304" pitchFamily="18" charset="0"/>
              </a:rPr>
              <a:t>đúng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gian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định</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Thông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tư</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smtClean="0">
                <a:solidFill>
                  <a:srgbClr val="0000FF"/>
                </a:solidFill>
                <a:latin typeface="Times New Roman" panose="02020603050405020304" pitchFamily="18" charset="0"/>
                <a:cs typeface="Times New Roman" panose="02020603050405020304" pitchFamily="18" charset="0"/>
              </a:rPr>
              <a:t>21/2019/TT-BGDĐT (</a:t>
            </a:r>
            <a:r>
              <a:rPr lang="en-US" sz="3200" dirty="0" err="1" smtClean="0">
                <a:solidFill>
                  <a:srgbClr val="0000FF"/>
                </a:solidFill>
                <a:latin typeface="Times New Roman" panose="02020603050405020304" pitchFamily="18" charset="0"/>
                <a:cs typeface="Times New Roman" panose="02020603050405020304" pitchFamily="18" charset="0"/>
              </a:rPr>
              <a:t>Điều</a:t>
            </a:r>
            <a:r>
              <a:rPr lang="en-US" sz="3200" dirty="0" smtClean="0">
                <a:solidFill>
                  <a:srgbClr val="0000FF"/>
                </a:solidFill>
                <a:latin typeface="Times New Roman" panose="02020603050405020304" pitchFamily="18" charset="0"/>
                <a:cs typeface="Times New Roman" panose="02020603050405020304" pitchFamily="18" charset="0"/>
              </a:rPr>
              <a:t> 14).</a:t>
            </a:r>
          </a:p>
          <a:p>
            <a:pPr algn="just">
              <a:spcBef>
                <a:spcPts val="1200"/>
              </a:spcBef>
            </a:pP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số</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lượng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phôi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tốt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nghiệp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trung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đã</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sử</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số</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lượng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bằng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tốt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nghiệp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trung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học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đã</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cấp</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trong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năm</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theo</a:t>
            </a:r>
            <a:r>
              <a:rPr lang="en-US" sz="3200" dirty="0">
                <a:solidFill>
                  <a:srgbClr val="0000FF"/>
                </a:solidFill>
                <a:latin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cs typeface="Times New Roman" panose="02020603050405020304" pitchFamily="18" charset="0"/>
              </a:rPr>
              <a:t>Mẫu</a:t>
            </a:r>
            <a:r>
              <a:rPr lang="en-US" sz="3200" b="1" dirty="0">
                <a:solidFill>
                  <a:srgbClr val="0000FF"/>
                </a:solidFill>
                <a:latin typeface="Times New Roman" panose="02020603050405020304" pitchFamily="18" charset="0"/>
                <a:cs typeface="Times New Roman" panose="02020603050405020304" pitchFamily="18" charset="0"/>
              </a:rPr>
              <a:t> 1</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về</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Sở</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Giáo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dục</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và</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Đào</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tạo</a:t>
            </a:r>
            <a:r>
              <a:rPr lang="en-US" sz="3200" dirty="0">
                <a:solidFill>
                  <a:srgbClr val="0000FF"/>
                </a:solidFill>
                <a:latin typeface="Times New Roman" panose="02020603050405020304" pitchFamily="18" charset="0"/>
                <a:cs typeface="Times New Roman" panose="02020603050405020304" pitchFamily="18" charset="0"/>
              </a:rPr>
              <a:t> </a:t>
            </a:r>
            <a:r>
              <a:rPr lang="en-US" sz="3200" b="1" u="sng" dirty="0" err="1">
                <a:solidFill>
                  <a:srgbClr val="0000FF"/>
                </a:solidFill>
                <a:latin typeface="Times New Roman" panose="02020603050405020304" pitchFamily="18" charset="0"/>
                <a:cs typeface="Times New Roman" panose="02020603050405020304" pitchFamily="18" charset="0"/>
              </a:rPr>
              <a:t>trước</a:t>
            </a:r>
            <a:r>
              <a:rPr lang="en-US" sz="3200" b="1" u="sng" dirty="0">
                <a:solidFill>
                  <a:srgbClr val="0000FF"/>
                </a:solidFill>
                <a:latin typeface="Times New Roman" panose="02020603050405020304" pitchFamily="18" charset="0"/>
                <a:cs typeface="Times New Roman" panose="02020603050405020304" pitchFamily="18" charset="0"/>
              </a:rPr>
              <a:t> </a:t>
            </a:r>
            <a:r>
              <a:rPr lang="en-US" sz="3200" b="1" u="sng" dirty="0" err="1">
                <a:solidFill>
                  <a:srgbClr val="0000FF"/>
                </a:solidFill>
                <a:latin typeface="Times New Roman" panose="02020603050405020304" pitchFamily="18" charset="0"/>
                <a:cs typeface="Times New Roman" panose="02020603050405020304" pitchFamily="18" charset="0"/>
              </a:rPr>
              <a:t>ngày</a:t>
            </a:r>
            <a:r>
              <a:rPr lang="en-US" sz="3200" b="1" u="sng" dirty="0">
                <a:solidFill>
                  <a:srgbClr val="0000FF"/>
                </a:solidFill>
                <a:latin typeface="Times New Roman" panose="02020603050405020304" pitchFamily="18" charset="0"/>
                <a:cs typeface="Times New Roman" panose="02020603050405020304" pitchFamily="18" charset="0"/>
              </a:rPr>
              <a:t> 15 </a:t>
            </a:r>
            <a:r>
              <a:rPr lang="en-US" sz="3200" b="1" u="sng" dirty="0" err="1">
                <a:solidFill>
                  <a:srgbClr val="0000FF"/>
                </a:solidFill>
                <a:latin typeface="Times New Roman" panose="02020603050405020304" pitchFamily="18" charset="0"/>
                <a:cs typeface="Times New Roman" panose="02020603050405020304" pitchFamily="18" charset="0"/>
              </a:rPr>
              <a:t>tháng</a:t>
            </a:r>
            <a:r>
              <a:rPr lang="en-US" sz="3200" b="1" u="sng" dirty="0">
                <a:solidFill>
                  <a:srgbClr val="0000FF"/>
                </a:solidFill>
                <a:latin typeface="Times New Roman" panose="02020603050405020304" pitchFamily="18" charset="0"/>
                <a:cs typeface="Times New Roman" panose="02020603050405020304" pitchFamily="18" charset="0"/>
              </a:rPr>
              <a:t> 12 </a:t>
            </a:r>
            <a:r>
              <a:rPr lang="en-US" sz="3200" b="1" u="sng" dirty="0" err="1">
                <a:solidFill>
                  <a:srgbClr val="0000FF"/>
                </a:solidFill>
                <a:latin typeface="Times New Roman" panose="02020603050405020304" pitchFamily="18" charset="0"/>
                <a:cs typeface="Times New Roman" panose="02020603050405020304" pitchFamily="18" charset="0"/>
              </a:rPr>
              <a:t>hàng</a:t>
            </a:r>
            <a:r>
              <a:rPr lang="en-US" sz="3200" b="1" u="sng" dirty="0">
                <a:solidFill>
                  <a:srgbClr val="0000FF"/>
                </a:solidFill>
                <a:latin typeface="Times New Roman" panose="02020603050405020304" pitchFamily="18" charset="0"/>
                <a:cs typeface="Times New Roman" panose="02020603050405020304" pitchFamily="18" charset="0"/>
              </a:rPr>
              <a:t> </a:t>
            </a:r>
            <a:r>
              <a:rPr lang="en-US" sz="3200" b="1" u="sng" dirty="0" err="1">
                <a:solidFill>
                  <a:srgbClr val="0000FF"/>
                </a:solidFill>
                <a:latin typeface="Times New Roman" panose="02020603050405020304" pitchFamily="18" charset="0"/>
                <a:cs typeface="Times New Roman" panose="02020603050405020304" pitchFamily="18" charset="0"/>
              </a:rPr>
              <a:t>năm</a:t>
            </a:r>
            <a:r>
              <a:rPr lang="en-US" sz="3200" dirty="0">
                <a:solidFill>
                  <a:srgbClr val="0000FF"/>
                </a:solidFill>
                <a:latin typeface="Times New Roman" panose="02020603050405020304" pitchFamily="18" charset="0"/>
                <a:cs typeface="Times New Roman" panose="02020603050405020304" pitchFamily="18" charset="0"/>
              </a:rPr>
              <a:t> </a:t>
            </a:r>
            <a:r>
              <a:rPr lang="en-US" sz="3200" i="1" dirty="0">
                <a:solidFill>
                  <a:srgbClr val="0000FF"/>
                </a:solidFill>
                <a:latin typeface="Times New Roman" panose="02020603050405020304" pitchFamily="18" charset="0"/>
                <a:cs typeface="Times New Roman" panose="02020603050405020304" pitchFamily="18" charset="0"/>
              </a:rPr>
              <a:t>(qua </a:t>
            </a:r>
            <a:r>
              <a:rPr lang="en-US" sz="3200" i="1" dirty="0" err="1">
                <a:solidFill>
                  <a:srgbClr val="0000FF"/>
                </a:solidFill>
                <a:latin typeface="Times New Roman" panose="02020603050405020304" pitchFamily="18" charset="0"/>
                <a:cs typeface="Times New Roman" panose="02020603050405020304" pitchFamily="18" charset="0"/>
              </a:rPr>
              <a:t>Phòng</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Khảo</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thí</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và</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Kiểm</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định</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chất</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lượng</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giáo</a:t>
            </a:r>
            <a:r>
              <a:rPr lang="en-US" sz="3200" i="1" dirty="0">
                <a:solidFill>
                  <a:srgbClr val="0000FF"/>
                </a:solidFill>
                <a:latin typeface="Times New Roman" panose="02020603050405020304" pitchFamily="18" charset="0"/>
                <a:cs typeface="Times New Roman" panose="02020603050405020304" pitchFamily="18" charset="0"/>
              </a:rPr>
              <a:t> </a:t>
            </a:r>
            <a:r>
              <a:rPr lang="en-US" sz="3200" i="1" dirty="0" err="1">
                <a:solidFill>
                  <a:srgbClr val="0000FF"/>
                </a:solidFill>
                <a:latin typeface="Times New Roman" panose="02020603050405020304" pitchFamily="18" charset="0"/>
                <a:cs typeface="Times New Roman" panose="02020603050405020304" pitchFamily="18" charset="0"/>
              </a:rPr>
              <a:t>dục</a:t>
            </a:r>
            <a:r>
              <a:rPr lang="en-US" sz="3200" i="1" dirty="0">
                <a:solidFill>
                  <a:srgbClr val="0000FF"/>
                </a:solidFill>
                <a:latin typeface="Times New Roman" panose="02020603050405020304" pitchFamily="18" charset="0"/>
                <a:cs typeface="Times New Roman" panose="02020603050405020304" pitchFamily="18" charset="0"/>
              </a:rPr>
              <a:t>)</a:t>
            </a:r>
            <a:r>
              <a:rPr lang="en-US" sz="3200" dirty="0">
                <a:solidFill>
                  <a:srgbClr val="0000FF"/>
                </a:solidFill>
                <a:latin typeface="Times New Roman" panose="02020603050405020304" pitchFamily="18" charset="0"/>
                <a:cs typeface="Times New Roman" panose="02020603050405020304" pitchFamily="18" charset="0"/>
              </a:rPr>
              <a:t>.</a:t>
            </a:r>
          </a:p>
          <a:p>
            <a:pPr algn="just">
              <a:spcBef>
                <a:spcPts val="1200"/>
              </a:spcBef>
            </a:pPr>
            <a:endParaRPr lang="en-US" sz="3200" dirty="0">
              <a:solidFill>
                <a:srgbClr val="0000FF"/>
              </a:solidFill>
              <a:latin typeface="Times New Roman" panose="02020603050405020304" pitchFamily="18" charset="0"/>
              <a:cs typeface="Times New Roman" panose="02020603050405020304" pitchFamily="18" charset="0"/>
            </a:endParaRP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42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anim calcmode="lin" valueType="num">
                                      <p:cBhvr>
                                        <p:cTn id="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500"/>
                                        <p:tgtEl>
                                          <p:spTgt spid="4">
                                            <p:txEl>
                                              <p:pRg st="1" end="1"/>
                                            </p:txEl>
                                          </p:spTgt>
                                        </p:tgtEl>
                                      </p:cBhvr>
                                    </p:animEffect>
                                    <p:anim calcmode="lin" valueType="num">
                                      <p:cBhvr>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anim calcmode="lin" valueType="num">
                                      <p:cBhvr>
                                        <p:cTn id="2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487" y="716731"/>
            <a:ext cx="11952513" cy="584775"/>
          </a:xfrm>
          <a:prstGeom prst="rect">
            <a:avLst/>
          </a:prstGeom>
          <a:noFill/>
        </p:spPr>
        <p:txBody>
          <a:bodyPr wrap="square" rtlCol="0">
            <a:spAutoFit/>
          </a:bodyPr>
          <a:lstStyle/>
          <a:p>
            <a:pPr marL="914400" lvl="1" indent="-457200">
              <a:buFont typeface="Wingdings" panose="05000000000000000000" pitchFamily="2" charset="2"/>
              <a:buChar char="Ø"/>
            </a:pPr>
            <a:r>
              <a:rPr lang="en-US" sz="3200" b="1">
                <a:solidFill>
                  <a:srgbClr val="0000FF"/>
                </a:solidFill>
                <a:latin typeface="Arial" panose="020B0604020202020204" pitchFamily="34" charset="0"/>
                <a:cs typeface="Arial" panose="020B0604020202020204" pitchFamily="34" charset="0"/>
              </a:rPr>
              <a:t>Đối với Phòng Giáo dục và Đào tạo:</a:t>
            </a:r>
          </a:p>
        </p:txBody>
      </p:sp>
      <p:sp>
        <p:nvSpPr>
          <p:cNvPr id="4" name="Rectangle 3"/>
          <p:cNvSpPr/>
          <p:nvPr/>
        </p:nvSpPr>
        <p:spPr>
          <a:xfrm>
            <a:off x="718457" y="1384695"/>
            <a:ext cx="11081657" cy="5324535"/>
          </a:xfrm>
          <a:prstGeom prst="rect">
            <a:avLst/>
          </a:prstGeom>
        </p:spPr>
        <p:txBody>
          <a:bodyPr wrap="square">
            <a:spAutoFit/>
          </a:bodyPr>
          <a:lstStyle/>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a:t>
            </a:r>
            <a:r>
              <a:rPr lang="en-US" sz="3200" b="1">
                <a:solidFill>
                  <a:srgbClr val="0000FF"/>
                </a:solidFill>
                <a:latin typeface="Times New Roman" panose="02020603050405020304" pitchFamily="18" charset="0"/>
                <a:cs typeface="Times New Roman" panose="02020603050405020304" pitchFamily="18" charset="0"/>
              </a:rPr>
              <a:t>Quản lý</a:t>
            </a:r>
            <a:r>
              <a:rPr lang="en-US" sz="3200">
                <a:solidFill>
                  <a:srgbClr val="0000FF"/>
                </a:solidFill>
                <a:latin typeface="Times New Roman" panose="02020603050405020304" pitchFamily="18" charset="0"/>
                <a:cs typeface="Times New Roman" panose="02020603050405020304" pitchFamily="18" charset="0"/>
              </a:rPr>
              <a:t> việc sử dụng phôi văn bằng, chứng chỉ đã được cấp theo quy định và chịu trách nhiệm về việc cấp văn bằng, chứng chỉ.</a:t>
            </a:r>
          </a:p>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a:t>
            </a:r>
            <a:r>
              <a:rPr lang="en-US" sz="3200" b="1">
                <a:solidFill>
                  <a:srgbClr val="0000FF"/>
                </a:solidFill>
                <a:latin typeface="Times New Roman" panose="02020603050405020304" pitchFamily="18" charset="0"/>
                <a:cs typeface="Times New Roman" panose="02020603050405020304" pitchFamily="18" charset="0"/>
              </a:rPr>
              <a:t>Ban hành quy chế quản lý, bảo quản, sử dụng, cấp phát bằng tốt nghiệp trung học cơ sở của đơn vị theo quy định</a:t>
            </a:r>
            <a:r>
              <a:rPr lang="en-US" sz="3200">
                <a:solidFill>
                  <a:srgbClr val="0000FF"/>
                </a:solidFill>
                <a:latin typeface="Times New Roman" panose="02020603050405020304" pitchFamily="18" charset="0"/>
                <a:cs typeface="Times New Roman" panose="02020603050405020304" pitchFamily="18" charset="0"/>
              </a:rPr>
              <a:t>; Tổ chức in, cấp phát văn bằng đúng thời hạn theo quy định; Xác minh văn bằng khi có yêu cầu của cơ quan, tổ chức, cá nhân.</a:t>
            </a:r>
          </a:p>
          <a:p>
            <a:pPr algn="just">
              <a:spcBef>
                <a:spcPts val="1200"/>
              </a:spcBef>
            </a:pPr>
            <a:r>
              <a:rPr lang="en-US" sz="3200">
                <a:solidFill>
                  <a:srgbClr val="0000FF"/>
                </a:solidFill>
                <a:latin typeface="Times New Roman" panose="02020603050405020304" pitchFamily="18" charset="0"/>
                <a:cs typeface="Times New Roman" panose="02020603050405020304" pitchFamily="18" charset="0"/>
              </a:rPr>
              <a:t>- </a:t>
            </a:r>
            <a:r>
              <a:rPr lang="en-US" sz="3200" b="1">
                <a:solidFill>
                  <a:srgbClr val="0000FF"/>
                </a:solidFill>
                <a:latin typeface="Times New Roman" panose="02020603050405020304" pitchFamily="18" charset="0"/>
                <a:cs typeface="Times New Roman" panose="02020603050405020304" pitchFamily="18" charset="0"/>
              </a:rPr>
              <a:t>Đảm bảo cơ sở vật chất, trang thiết bị, an toàn phòng chống cháy nổ</a:t>
            </a:r>
            <a:r>
              <a:rPr lang="en-US" sz="3200">
                <a:solidFill>
                  <a:srgbClr val="0000FF"/>
                </a:solidFill>
                <a:latin typeface="Times New Roman" panose="02020603050405020304" pitchFamily="18" charset="0"/>
                <a:cs typeface="Times New Roman" panose="02020603050405020304" pitchFamily="18" charset="0"/>
              </a:rPr>
              <a:t> trong việc in, bảo quản phôi văn bằng, chứng chỉ theo quy định của pháp luật và </a:t>
            </a:r>
            <a:r>
              <a:rPr lang="en-US" sz="3200" b="1">
                <a:solidFill>
                  <a:srgbClr val="0000FF"/>
                </a:solidFill>
                <a:latin typeface="Times New Roman" panose="02020603050405020304" pitchFamily="18" charset="0"/>
                <a:cs typeface="Times New Roman" panose="02020603050405020304" pitchFamily="18" charset="0"/>
              </a:rPr>
              <a:t>lập hồ sơ quản lý </a:t>
            </a:r>
            <a:r>
              <a:rPr lang="en-US" sz="3200">
                <a:solidFill>
                  <a:srgbClr val="0000FF"/>
                </a:solidFill>
                <a:latin typeface="Times New Roman" panose="02020603050405020304" pitchFamily="18" charset="0"/>
                <a:cs typeface="Times New Roman" panose="02020603050405020304" pitchFamily="18" charset="0"/>
              </a:rPr>
              <a:t>việc cấp phát, cấp lại, chỉnh sửa, thu hồi, hủy bỏ phôi văn bằng, chứng chỉ.</a:t>
            </a:r>
          </a:p>
        </p:txBody>
      </p:sp>
      <p:cxnSp>
        <p:nvCxnSpPr>
          <p:cNvPr id="5" name="Straight Connector 4"/>
          <p:cNvCxnSpPr/>
          <p:nvPr/>
        </p:nvCxnSpPr>
        <p:spPr>
          <a:xfrm>
            <a:off x="0" y="660976"/>
            <a:ext cx="1219199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6" name="TextBox 5"/>
          <p:cNvSpPr txBox="1"/>
          <p:nvPr/>
        </p:nvSpPr>
        <p:spPr>
          <a:xfrm>
            <a:off x="239486" y="76201"/>
            <a:ext cx="11952513" cy="584775"/>
          </a:xfrm>
          <a:prstGeom prst="rect">
            <a:avLst/>
          </a:prstGeom>
          <a:noFill/>
        </p:spPr>
        <p:txBody>
          <a:bodyPr wrap="square" rtlCol="0">
            <a:spAutoFit/>
          </a:bodyPr>
          <a:lstStyle/>
          <a:p>
            <a:r>
              <a:rPr lang="en-US" sz="3200" b="1">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QUẢN LÝ VĂN BẰNG, CHỨNG CHỈ</a:t>
            </a:r>
            <a:endParaRPr lang="en-US" sz="320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64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anim calcmode="lin" valueType="num">
                                      <p:cBhvr>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500"/>
                                        <p:tgtEl>
                                          <p:spTgt spid="4">
                                            <p:txEl>
                                              <p:pRg st="1" end="1"/>
                                            </p:txEl>
                                          </p:spTgt>
                                        </p:tgtEl>
                                      </p:cBhvr>
                                    </p:animEffect>
                                    <p:anim calcmode="lin" valueType="num">
                                      <p:cBhvr>
                                        <p:cTn id="20"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500"/>
                                        <p:tgtEl>
                                          <p:spTgt spid="4">
                                            <p:txEl>
                                              <p:pRg st="2" end="2"/>
                                            </p:txEl>
                                          </p:spTgt>
                                        </p:tgtEl>
                                      </p:cBhvr>
                                    </p:animEffect>
                                    <p:anim calcmode="lin" valueType="num">
                                      <p:cBhvr>
                                        <p:cTn id="2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894</TotalTime>
  <Words>3408</Words>
  <Application>Microsoft Office PowerPoint</Application>
  <PresentationFormat>Widescreen</PresentationFormat>
  <Paragraphs>119</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Desktop_B-15.08</dc:creator>
  <cp:lastModifiedBy>Huynh Van Da</cp:lastModifiedBy>
  <cp:revision>85</cp:revision>
  <dcterms:created xsi:type="dcterms:W3CDTF">2022-09-28T13:40:04Z</dcterms:created>
  <dcterms:modified xsi:type="dcterms:W3CDTF">2023-03-30T10:21:13Z</dcterms:modified>
</cp:coreProperties>
</file>